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7" r:id="rId3"/>
    <p:sldId id="289" r:id="rId4"/>
    <p:sldId id="290" r:id="rId5"/>
    <p:sldId id="258" r:id="rId6"/>
    <p:sldId id="270" r:id="rId7"/>
    <p:sldId id="271" r:id="rId8"/>
    <p:sldId id="273" r:id="rId9"/>
    <p:sldId id="291" r:id="rId10"/>
    <p:sldId id="272" r:id="rId11"/>
    <p:sldId id="274" r:id="rId12"/>
    <p:sldId id="259" r:id="rId13"/>
    <p:sldId id="292" r:id="rId14"/>
    <p:sldId id="261" r:id="rId15"/>
    <p:sldId id="262" r:id="rId16"/>
    <p:sldId id="263" r:id="rId17"/>
    <p:sldId id="293" r:id="rId18"/>
    <p:sldId id="264" r:id="rId19"/>
    <p:sldId id="275" r:id="rId20"/>
    <p:sldId id="276" r:id="rId21"/>
    <p:sldId id="294" r:id="rId22"/>
    <p:sldId id="277" r:id="rId23"/>
    <p:sldId id="266" r:id="rId24"/>
    <p:sldId id="278" r:id="rId25"/>
    <p:sldId id="279" r:id="rId26"/>
    <p:sldId id="296" r:id="rId27"/>
    <p:sldId id="280" r:id="rId28"/>
    <p:sldId id="281" r:id="rId29"/>
    <p:sldId id="282" r:id="rId30"/>
    <p:sldId id="283" r:id="rId31"/>
    <p:sldId id="284" r:id="rId32"/>
    <p:sldId id="285" r:id="rId33"/>
    <p:sldId id="286" r:id="rId34"/>
    <p:sldId id="287" r:id="rId35"/>
    <p:sldId id="288" r:id="rId36"/>
    <p:sldId id="297" r:id="rId37"/>
    <p:sldId id="268" r:id="rId38"/>
    <p:sldId id="267" r:id="rId39"/>
    <p:sldId id="298" r:id="rId40"/>
    <p:sldId id="269" r:id="rId4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2367E95-2154-4958-8F12-F9871693B3DC}" type="slidenum">
              <a:rPr lang="ru-RU"/>
              <a:pPr/>
              <a:t>‹#›</a:t>
            </a:fld>
            <a:endParaRPr lang="ru-RU"/>
          </a:p>
        </p:txBody>
      </p:sp>
    </p:spTree>
    <p:extLst>
      <p:ext uri="{BB962C8B-B14F-4D97-AF65-F5344CB8AC3E}">
        <p14:creationId xmlns:p14="http://schemas.microsoft.com/office/powerpoint/2010/main" val="38280179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C8B76F-6696-4916-9D1C-8D6F4E122D6F}" type="slidenum">
              <a:rPr lang="ru-RU"/>
              <a:pPr/>
              <a:t>4</a:t>
            </a:fld>
            <a:endParaRPr lang="ru-RU"/>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t> </a:t>
            </a:r>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C8B76F-6696-4916-9D1C-8D6F4E122D6F}" type="slidenum">
              <a:rPr lang="ru-RU"/>
              <a:pPr/>
              <a:t>5</a:t>
            </a:fld>
            <a:endParaRPr lang="ru-RU"/>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t> </a:t>
            </a:r>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C8B76F-6696-4916-9D1C-8D6F4E122D6F}" type="slidenum">
              <a:rPr lang="ru-RU"/>
              <a:pPr/>
              <a:t>6</a:t>
            </a:fld>
            <a:endParaRPr lang="ru-RU"/>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t> </a:t>
            </a:r>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C8B76F-6696-4916-9D1C-8D6F4E122D6F}" type="slidenum">
              <a:rPr lang="ru-RU"/>
              <a:pPr/>
              <a:t>7</a:t>
            </a:fld>
            <a:endParaRPr lang="ru-RU"/>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t> </a:t>
            </a:r>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C8B76F-6696-4916-9D1C-8D6F4E122D6F}" type="slidenum">
              <a:rPr lang="ru-RU"/>
              <a:pPr/>
              <a:t>8</a:t>
            </a:fld>
            <a:endParaRPr lang="ru-RU"/>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t> </a:t>
            </a:r>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C8B76F-6696-4916-9D1C-8D6F4E122D6F}" type="slidenum">
              <a:rPr lang="ru-RU"/>
              <a:pPr/>
              <a:t>9</a:t>
            </a:fld>
            <a:endParaRPr lang="ru-RU"/>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t> </a:t>
            </a:r>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C8B76F-6696-4916-9D1C-8D6F4E122D6F}" type="slidenum">
              <a:rPr lang="ru-RU"/>
              <a:pPr/>
              <a:t>10</a:t>
            </a:fld>
            <a:endParaRPr lang="ru-RU"/>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t> </a:t>
            </a:r>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C8B76F-6696-4916-9D1C-8D6F4E122D6F}" type="slidenum">
              <a:rPr lang="ru-RU"/>
              <a:pPr/>
              <a:t>11</a:t>
            </a:fld>
            <a:endParaRPr lang="ru-RU"/>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t> </a:t>
            </a:r>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ru-RU"/>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8AD6B7D7-B190-4023-91ED-21705A50058A}" type="slidenum">
              <a:rPr lang="ru-RU" smtClean="0"/>
              <a:pPr/>
              <a:t>‹#›</a:t>
            </a:fld>
            <a:endParaRPr lang="ru-RU"/>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E86AB64-9CBE-4D43-8791-4C862F877D7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6096000" y="6356350"/>
            <a:ext cx="762000" cy="365125"/>
          </a:xfrm>
        </p:spPr>
        <p:txBody>
          <a:bodyPr/>
          <a:lstStyle/>
          <a:p>
            <a:fld id="{9EEFFBBD-B548-496B-843E-1EA358570BCE}" type="slidenum">
              <a:rPr lang="ru-RU" smtClean="0"/>
              <a:pPr/>
              <a:t>‹#›</a:t>
            </a:fld>
            <a:endParaRPr lang="ru-RU"/>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389136-4F9D-4DE0-B93A-7504343BCA6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a:xfrm>
            <a:off x="5791200" y="6356350"/>
            <a:ext cx="2895600" cy="365125"/>
          </a:xfrm>
        </p:spPr>
        <p:txBody>
          <a:bodyPr/>
          <a:lstStyle/>
          <a:p>
            <a:endParaRPr lang="ru-RU"/>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99C6D358-6DB1-4C8E-9809-1B825C0275BD}" type="slidenum">
              <a:rPr lang="ru-RU" smtClean="0"/>
              <a:pPr/>
              <a:t>‹#›</a:t>
            </a:fld>
            <a:endParaRPr lang="ru-RU"/>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299A5BF-F769-427A-AD15-9C7F8A394B6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7E69A0E-8594-4A7D-84E1-CF4FC4191E4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1FA9146-7926-4220-AF00-F5D8F3ED218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A5D914B-C803-40A3-91F6-81DBDB0D299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ru-RU" smtClean="0"/>
              <a:t>Образец заголовка</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063CAAB-AC52-49F2-9C4B-A08575A75EBA}" type="slidenum">
              <a:rPr lang="ru-RU" smtClean="0"/>
              <a:pPr/>
              <a:t>‹#›</a:t>
            </a:fld>
            <a:endParaRPr lang="ru-RU"/>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195D276-D818-4190-96D1-CD57645409F9}" type="slidenum">
              <a:rPr lang="ru-RU" smtClean="0"/>
              <a:pPr/>
              <a:t>‹#›</a:t>
            </a:fld>
            <a:endParaRPr lang="ru-RU"/>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BC17289-DEE1-4C45-9BDC-64585276D8AF}" type="slidenum">
              <a:rPr lang="ru-RU" smtClean="0"/>
              <a:pPr/>
              <a:t>‹#›</a:t>
            </a:fld>
            <a:endParaRPr lang="ru-RU"/>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1520" y="295737"/>
            <a:ext cx="8686800" cy="1938992"/>
          </a:xfrm>
        </p:spPr>
        <p:txBody>
          <a:bodyPr>
            <a:spAutoFit/>
          </a:bodyPr>
          <a:lstStyle/>
          <a:p>
            <a:r>
              <a:rPr lang="en-US" sz="4000" b="1" dirty="0">
                <a:latin typeface="Palatino Linotype" pitchFamily="18" charset="0"/>
              </a:rPr>
              <a:t>Application of Supercomputer Technologies in Agent - Based </a:t>
            </a:r>
            <a:r>
              <a:rPr lang="en-US" sz="4000" b="1" dirty="0" smtClean="0">
                <a:latin typeface="Palatino Linotype" pitchFamily="18" charset="0"/>
              </a:rPr>
              <a:t>Models</a:t>
            </a:r>
            <a:endParaRPr lang="ru-RU" sz="4000" b="1" dirty="0">
              <a:latin typeface="Palatino Linotype" pitchFamily="18" charset="0"/>
            </a:endParaRPr>
          </a:p>
        </p:txBody>
      </p:sp>
      <p:sp>
        <p:nvSpPr>
          <p:cNvPr id="2051" name="Rectangle 3"/>
          <p:cNvSpPr>
            <a:spLocks noGrp="1" noChangeArrowheads="1"/>
          </p:cNvSpPr>
          <p:nvPr>
            <p:ph type="subTitle" idx="1"/>
          </p:nvPr>
        </p:nvSpPr>
        <p:spPr>
          <a:xfrm>
            <a:off x="179512" y="3068960"/>
            <a:ext cx="8784976" cy="1077218"/>
          </a:xfrm>
        </p:spPr>
        <p:txBody>
          <a:bodyPr wrap="square">
            <a:spAutoFit/>
          </a:bodyPr>
          <a:lstStyle/>
          <a:p>
            <a:pPr>
              <a:lnSpc>
                <a:spcPct val="90000"/>
              </a:lnSpc>
            </a:pPr>
            <a:r>
              <a:rPr lang="en-US" sz="3200" b="1" dirty="0">
                <a:solidFill>
                  <a:schemeClr val="bg1"/>
                </a:solidFill>
                <a:latin typeface="Palatino Linotype" pitchFamily="18" charset="0"/>
              </a:rPr>
              <a:t>Makarov Valery L. and </a:t>
            </a:r>
            <a:r>
              <a:rPr lang="en-US" sz="3200" b="1" dirty="0" err="1" smtClean="0">
                <a:solidFill>
                  <a:schemeClr val="bg1"/>
                </a:solidFill>
                <a:latin typeface="Palatino Linotype" pitchFamily="18" charset="0"/>
              </a:rPr>
              <a:t>Bakhtizin</a:t>
            </a:r>
            <a:r>
              <a:rPr lang="en-US" sz="3200" b="1" dirty="0" smtClean="0">
                <a:solidFill>
                  <a:schemeClr val="bg1"/>
                </a:solidFill>
                <a:latin typeface="Palatino Linotype" pitchFamily="18" charset="0"/>
              </a:rPr>
              <a:t> </a:t>
            </a:r>
            <a:r>
              <a:rPr lang="en-US" sz="3200" b="1" dirty="0">
                <a:solidFill>
                  <a:schemeClr val="bg1"/>
                </a:solidFill>
                <a:latin typeface="Palatino Linotype" pitchFamily="18" charset="0"/>
              </a:rPr>
              <a:t>Albert R.</a:t>
            </a:r>
          </a:p>
          <a:p>
            <a:pPr>
              <a:lnSpc>
                <a:spcPct val="90000"/>
              </a:lnSpc>
            </a:pPr>
            <a:r>
              <a:rPr lang="en-US" sz="3200" b="1" dirty="0">
                <a:solidFill>
                  <a:schemeClr val="bg1"/>
                </a:solidFill>
                <a:latin typeface="Palatino Linotype" pitchFamily="18" charset="0"/>
              </a:rPr>
              <a:t>(CEMI, Moscow</a:t>
            </a:r>
            <a:r>
              <a:rPr lang="en-US" sz="3200" b="1" dirty="0" smtClean="0">
                <a:solidFill>
                  <a:schemeClr val="bg1"/>
                </a:solidFill>
                <a:latin typeface="Palatino Linotype" pitchFamily="18" charset="0"/>
              </a:rPr>
              <a:t>)</a:t>
            </a:r>
            <a:endParaRPr lang="ru-RU" sz="3200" b="1" dirty="0">
              <a:solidFill>
                <a:schemeClr val="bg1"/>
              </a:solidFill>
              <a:latin typeface="Palatino Linotype" pitchFamily="18" charset="0"/>
            </a:endParaRPr>
          </a:p>
        </p:txBody>
      </p:sp>
      <p:sp>
        <p:nvSpPr>
          <p:cNvPr id="4" name="Rectangle 3"/>
          <p:cNvSpPr txBox="1">
            <a:spLocks noChangeArrowheads="1"/>
          </p:cNvSpPr>
          <p:nvPr/>
        </p:nvSpPr>
        <p:spPr>
          <a:xfrm>
            <a:off x="611560" y="5805264"/>
            <a:ext cx="8001000" cy="1077218"/>
          </a:xfrm>
          <a:prstGeom prst="rect">
            <a:avLst/>
          </a:prstGeom>
        </p:spPr>
        <p:txBody>
          <a:bodyPr vert="horz" lIns="91440" tIns="45720" rIns="91440" bIns="45720" rtlCol="0">
            <a:spAutoFit/>
          </a:bodyPr>
          <a:lstStyle>
            <a:lvl1pPr marL="0" indent="0" algn="ctr" defTabSz="914400" rtl="0" eaLnBrk="1" latinLnBrk="0" hangingPunct="1">
              <a:spcBef>
                <a:spcPct val="20000"/>
              </a:spcBef>
              <a:buClr>
                <a:schemeClr val="accent1"/>
              </a:buClr>
              <a:buSzPct val="75000"/>
              <a:buFont typeface="Wingdings" pitchFamily="2" charset="2"/>
              <a:buNone/>
              <a:defRPr sz="2000" kern="1200">
                <a:solidFill>
                  <a:srgbClr val="FFFFFF"/>
                </a:solidFill>
                <a:latin typeface="+mn-lt"/>
                <a:ea typeface="+mn-ea"/>
                <a:cs typeface="+mn-cs"/>
              </a:defRPr>
            </a:lvl1pPr>
            <a:lvl2pPr marL="457200" indent="0" algn="ctr" defTabSz="914400" rtl="0" eaLnBrk="1" latinLnBrk="0" hangingPunct="1">
              <a:spcBef>
                <a:spcPct val="20000"/>
              </a:spcBef>
              <a:buClr>
                <a:schemeClr val="accent2"/>
              </a:buClr>
              <a:buSzPct val="85000"/>
              <a:buFont typeface="Courier New" pitchFamily="49"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6"/>
              </a:buClr>
              <a:buFont typeface="Arial" pitchFamily="34"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Arial" pitchFamily="34" charset="0"/>
              <a:buNone/>
              <a:defRPr sz="1400" kern="1200">
                <a:solidFill>
                  <a:schemeClr val="tx1">
                    <a:tint val="75000"/>
                  </a:schemeClr>
                </a:solidFill>
                <a:latin typeface="+mn-lt"/>
                <a:ea typeface="+mn-ea"/>
                <a:cs typeface="+mn-cs"/>
              </a:defRPr>
            </a:lvl9pPr>
          </a:lstStyle>
          <a:p>
            <a:pPr>
              <a:lnSpc>
                <a:spcPct val="90000"/>
              </a:lnSpc>
            </a:pPr>
            <a:r>
              <a:rPr lang="en-US" sz="3200" b="1" dirty="0" smtClean="0">
                <a:solidFill>
                  <a:schemeClr val="tx1"/>
                </a:solidFill>
                <a:latin typeface="Palatino Linotype" pitchFamily="18" charset="0"/>
              </a:rPr>
              <a:t>Presented at WCSS-2014</a:t>
            </a:r>
          </a:p>
          <a:p>
            <a:pPr>
              <a:lnSpc>
                <a:spcPct val="90000"/>
              </a:lnSpc>
            </a:pPr>
            <a:r>
              <a:rPr lang="en-US" sz="3200" b="1" dirty="0">
                <a:solidFill>
                  <a:schemeClr val="tx1"/>
                </a:solidFill>
                <a:latin typeface="Palatino Linotype" pitchFamily="18" charset="0"/>
              </a:rPr>
              <a:t>Sao Paulo</a:t>
            </a:r>
            <a:endParaRPr lang="ru-RU" sz="3200" b="1" dirty="0">
              <a:solidFill>
                <a:schemeClr val="tx1"/>
              </a:solidFill>
              <a:latin typeface="Palatino Linotype"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09082"/>
            <a:ext cx="8507288" cy="1323439"/>
          </a:xfrm>
        </p:spPr>
        <p:txBody>
          <a:bodyPr wrap="square">
            <a:spAutoFit/>
          </a:bodyPr>
          <a:lstStyle/>
          <a:p>
            <a:r>
              <a:rPr lang="en-US" sz="4000" dirty="0" smtClean="0">
                <a:latin typeface="Palatino Linotype" pitchFamily="18" charset="0"/>
              </a:rPr>
              <a:t>Experience </a:t>
            </a:r>
            <a:r>
              <a:rPr lang="en-US" sz="4000" dirty="0">
                <a:latin typeface="Palatino Linotype" pitchFamily="18" charset="0"/>
              </a:rPr>
              <a:t>of Some Scientists and Practical Experts</a:t>
            </a:r>
            <a:endParaRPr lang="ru-RU" sz="4000" dirty="0">
              <a:latin typeface="Palatino Linotype" pitchFamily="18" charset="0"/>
            </a:endParaRPr>
          </a:p>
        </p:txBody>
      </p:sp>
      <p:sp>
        <p:nvSpPr>
          <p:cNvPr id="4099" name="Rectangle 3"/>
          <p:cNvSpPr>
            <a:spLocks noGrp="1" noChangeArrowheads="1"/>
          </p:cNvSpPr>
          <p:nvPr>
            <p:ph idx="1"/>
          </p:nvPr>
        </p:nvSpPr>
        <p:spPr>
          <a:xfrm>
            <a:off x="107504" y="1700808"/>
            <a:ext cx="8784976" cy="4918269"/>
          </a:xfrm>
        </p:spPr>
        <p:txBody>
          <a:bodyPr wrap="square">
            <a:spAutoFit/>
          </a:bodyPr>
          <a:lstStyle/>
          <a:p>
            <a:pPr algn="just">
              <a:buFont typeface="Wingdings" pitchFamily="2" charset="2"/>
              <a:buChar char="q"/>
            </a:pPr>
            <a:r>
              <a:rPr lang="en-US" sz="2800" b="1" dirty="0">
                <a:latin typeface="Palatino Linotype" pitchFamily="18" charset="0"/>
              </a:rPr>
              <a:t>In 2009 </a:t>
            </a:r>
            <a:r>
              <a:rPr lang="en-US" sz="2800" dirty="0">
                <a:latin typeface="Palatino Linotype" pitchFamily="18" charset="0"/>
              </a:rPr>
              <a:t>a second version of the US National Model was created, which included </a:t>
            </a:r>
            <a:r>
              <a:rPr lang="en-US" sz="2800" b="1" u="sng" dirty="0">
                <a:latin typeface="Palatino Linotype" pitchFamily="18" charset="0"/>
              </a:rPr>
              <a:t>6.5 billion agents</a:t>
            </a:r>
            <a:r>
              <a:rPr lang="en-US" sz="2800" dirty="0">
                <a:latin typeface="Palatino Linotype" pitchFamily="18" charset="0"/>
              </a:rPr>
              <a:t>, whose actions were specified taking into consideration the </a:t>
            </a:r>
            <a:r>
              <a:rPr lang="en-US" sz="2800" dirty="0" smtClean="0">
                <a:latin typeface="Palatino Linotype" pitchFamily="18" charset="0"/>
              </a:rPr>
              <a:t>statistical </a:t>
            </a:r>
            <a:r>
              <a:rPr lang="en-US" sz="2800" dirty="0">
                <a:latin typeface="Palatino Linotype" pitchFamily="18" charset="0"/>
              </a:rPr>
              <a:t>data available. This version of the model was used to imitate the spreading of the </a:t>
            </a:r>
            <a:r>
              <a:rPr lang="en-US" sz="2800" b="1" dirty="0">
                <a:latin typeface="Palatino Linotype" pitchFamily="18" charset="0"/>
              </a:rPr>
              <a:t>A(H1N1/09)</a:t>
            </a:r>
            <a:r>
              <a:rPr lang="en-US" sz="2800" dirty="0">
                <a:latin typeface="Palatino Linotype" pitchFamily="18" charset="0"/>
              </a:rPr>
              <a:t> virus all over the planet (</a:t>
            </a:r>
            <a:r>
              <a:rPr lang="en-US" sz="2800" i="1" dirty="0">
                <a:latin typeface="Palatino Linotype" pitchFamily="18" charset="0"/>
              </a:rPr>
              <a:t>Parker, Epstein, 2011</a:t>
            </a:r>
            <a:r>
              <a:rPr lang="en-US" sz="2800" dirty="0">
                <a:latin typeface="Palatino Linotype" pitchFamily="18" charset="0"/>
              </a:rPr>
              <a:t>).</a:t>
            </a:r>
          </a:p>
          <a:p>
            <a:pPr algn="just">
              <a:buFont typeface="Wingdings" pitchFamily="2" charset="2"/>
              <a:buChar char="q"/>
            </a:pPr>
            <a:r>
              <a:rPr lang="en-US" sz="2800" dirty="0">
                <a:latin typeface="Palatino Linotype" pitchFamily="18" charset="0"/>
              </a:rPr>
              <a:t>Previously, this kind of model was developed by the </a:t>
            </a:r>
            <a:r>
              <a:rPr lang="en-US" sz="2800" b="1" i="1" dirty="0">
                <a:latin typeface="Palatino Linotype" pitchFamily="18" charset="0"/>
              </a:rPr>
              <a:t>Los Alamos National </a:t>
            </a:r>
            <a:r>
              <a:rPr lang="en-US" sz="2800" b="1" i="1" dirty="0" smtClean="0">
                <a:latin typeface="Palatino Linotype" pitchFamily="18" charset="0"/>
              </a:rPr>
              <a:t>Laboratory </a:t>
            </a:r>
            <a:r>
              <a:rPr lang="en-US" sz="2800" dirty="0">
                <a:latin typeface="Palatino Linotype" pitchFamily="18" charset="0"/>
              </a:rPr>
              <a:t>(USA), and the results of the work with this model were published on April 10, 2006 (</a:t>
            </a:r>
            <a:r>
              <a:rPr lang="en-US" sz="2800" i="1" dirty="0" err="1">
                <a:latin typeface="Palatino Linotype" pitchFamily="18" charset="0"/>
              </a:rPr>
              <a:t>Ambrosiano</a:t>
            </a:r>
            <a:r>
              <a:rPr lang="en-US" sz="2800" i="1" dirty="0">
                <a:latin typeface="Palatino Linotype" pitchFamily="18" charset="0"/>
              </a:rPr>
              <a:t>, 2006</a:t>
            </a:r>
            <a:r>
              <a:rPr lang="en-US" sz="2800" dirty="0">
                <a:latin typeface="Palatino Linotype" pitchFamily="18" charset="0"/>
              </a:rPr>
              <a:t>). </a:t>
            </a:r>
          </a:p>
        </p:txBody>
      </p:sp>
    </p:spTree>
    <p:extLst>
      <p:ext uri="{BB962C8B-B14F-4D97-AF65-F5344CB8AC3E}">
        <p14:creationId xmlns:p14="http://schemas.microsoft.com/office/powerpoint/2010/main" val="2189373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09082"/>
            <a:ext cx="8507288" cy="1323439"/>
          </a:xfrm>
        </p:spPr>
        <p:txBody>
          <a:bodyPr wrap="square">
            <a:spAutoFit/>
          </a:bodyPr>
          <a:lstStyle/>
          <a:p>
            <a:r>
              <a:rPr lang="en-US" sz="4000" dirty="0" smtClean="0">
                <a:latin typeface="Palatino Linotype" pitchFamily="18" charset="0"/>
              </a:rPr>
              <a:t>Experience </a:t>
            </a:r>
            <a:r>
              <a:rPr lang="en-US" sz="4000" dirty="0">
                <a:latin typeface="Palatino Linotype" pitchFamily="18" charset="0"/>
              </a:rPr>
              <a:t>of Some Scientists and Practical Experts</a:t>
            </a:r>
            <a:endParaRPr lang="ru-RU" sz="4000" dirty="0">
              <a:latin typeface="Palatino Linotype" pitchFamily="18" charset="0"/>
            </a:endParaRPr>
          </a:p>
        </p:txBody>
      </p:sp>
      <p:sp>
        <p:nvSpPr>
          <p:cNvPr id="4099" name="Rectangle 3"/>
          <p:cNvSpPr>
            <a:spLocks noGrp="1" noChangeArrowheads="1"/>
          </p:cNvSpPr>
          <p:nvPr>
            <p:ph idx="1"/>
          </p:nvPr>
        </p:nvSpPr>
        <p:spPr>
          <a:xfrm>
            <a:off x="35496" y="1816363"/>
            <a:ext cx="9036496" cy="4708981"/>
          </a:xfrm>
        </p:spPr>
        <p:txBody>
          <a:bodyPr wrap="square">
            <a:spAutoFit/>
          </a:bodyPr>
          <a:lstStyle/>
          <a:p>
            <a:pPr algn="just">
              <a:buFont typeface="Wingdings" pitchFamily="2" charset="2"/>
              <a:buChar char="q"/>
            </a:pPr>
            <a:r>
              <a:rPr lang="en-US" sz="3000" dirty="0">
                <a:latin typeface="Palatino Linotype" pitchFamily="18" charset="0"/>
              </a:rPr>
              <a:t>Special attention should be paid to the software, developed for the projecting of the ABM with the subsequent launching on supercomputers, - Repast for High </a:t>
            </a:r>
            <a:r>
              <a:rPr lang="en-US" sz="3000" dirty="0" smtClean="0">
                <a:latin typeface="Palatino Linotype" pitchFamily="18" charset="0"/>
              </a:rPr>
              <a:t>Performance </a:t>
            </a:r>
            <a:r>
              <a:rPr lang="en-US" sz="3000" dirty="0">
                <a:latin typeface="Palatino Linotype" pitchFamily="18" charset="0"/>
              </a:rPr>
              <a:t>Computing (</a:t>
            </a:r>
            <a:r>
              <a:rPr lang="en-US" sz="3000" b="1" dirty="0" err="1">
                <a:latin typeface="Palatino Linotype" pitchFamily="18" charset="0"/>
              </a:rPr>
              <a:t>RepastHPC</a:t>
            </a:r>
            <a:r>
              <a:rPr lang="en-US" sz="3000" dirty="0">
                <a:latin typeface="Palatino Linotype" pitchFamily="18" charset="0"/>
              </a:rPr>
              <a:t>). This product was implemented using the C++ </a:t>
            </a:r>
            <a:r>
              <a:rPr lang="en-US" sz="3000" dirty="0" smtClean="0">
                <a:latin typeface="Palatino Linotype" pitchFamily="18" charset="0"/>
              </a:rPr>
              <a:t>language </a:t>
            </a:r>
            <a:r>
              <a:rPr lang="en-US" sz="3000" dirty="0">
                <a:latin typeface="Palatino Linotype" pitchFamily="18" charset="0"/>
              </a:rPr>
              <a:t>and the MPI – a program interface for the exchange of messages among </a:t>
            </a:r>
            <a:r>
              <a:rPr lang="en-US" sz="3000" dirty="0" smtClean="0">
                <a:latin typeface="Palatino Linotype" pitchFamily="18" charset="0"/>
              </a:rPr>
              <a:t>processors</a:t>
            </a:r>
            <a:r>
              <a:rPr lang="en-US" sz="3000" dirty="0">
                <a:latin typeface="Palatino Linotype" pitchFamily="18" charset="0"/>
              </a:rPr>
              <a:t>, executing the task in parallel mode, as well as the library Boost, which </a:t>
            </a:r>
            <a:r>
              <a:rPr lang="en-US" sz="3000" dirty="0" smtClean="0">
                <a:latin typeface="Palatino Linotype" pitchFamily="18" charset="0"/>
              </a:rPr>
              <a:t>expands </a:t>
            </a:r>
            <a:r>
              <a:rPr lang="en-US" sz="3000" dirty="0">
                <a:latin typeface="Palatino Linotype" pitchFamily="18" charset="0"/>
              </a:rPr>
              <a:t>the C++ (</a:t>
            </a:r>
            <a:r>
              <a:rPr lang="en-US" sz="3000" i="1" dirty="0">
                <a:latin typeface="Palatino Linotype" pitchFamily="18" charset="0"/>
              </a:rPr>
              <a:t>Collier, North, 2011</a:t>
            </a:r>
            <a:r>
              <a:rPr lang="en-US" sz="3000" dirty="0" smtClean="0">
                <a:latin typeface="Palatino Linotype" pitchFamily="18" charset="0"/>
              </a:rPr>
              <a:t>).</a:t>
            </a:r>
            <a:endParaRPr lang="en-US" sz="3000" dirty="0">
              <a:latin typeface="Palatino Linotype" pitchFamily="18" charset="0"/>
            </a:endParaRPr>
          </a:p>
        </p:txBody>
      </p:sp>
    </p:spTree>
    <p:extLst>
      <p:ext uri="{BB962C8B-B14F-4D97-AF65-F5344CB8AC3E}">
        <p14:creationId xmlns:p14="http://schemas.microsoft.com/office/powerpoint/2010/main" val="30565030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504" y="76993"/>
            <a:ext cx="8928992" cy="1323439"/>
          </a:xfrm>
        </p:spPr>
        <p:txBody>
          <a:bodyPr wrap="square">
            <a:spAutoFit/>
          </a:bodyPr>
          <a:lstStyle/>
          <a:p>
            <a:r>
              <a:rPr lang="en-US" sz="4000" dirty="0" smtClean="0">
                <a:latin typeface="Palatino Linotype" pitchFamily="18" charset="0"/>
              </a:rPr>
              <a:t>Adaptation </a:t>
            </a:r>
            <a:r>
              <a:rPr lang="en-US" sz="4000" dirty="0">
                <a:latin typeface="Palatino Linotype" pitchFamily="18" charset="0"/>
              </a:rPr>
              <a:t>of Agent-Based Models for The Supercomputer: Our Approach</a:t>
            </a:r>
            <a:endParaRPr lang="ru-RU" sz="4000" dirty="0">
              <a:latin typeface="Palatino Linotype" pitchFamily="18" charset="0"/>
            </a:endParaRPr>
          </a:p>
        </p:txBody>
      </p:sp>
      <p:sp>
        <p:nvSpPr>
          <p:cNvPr id="7171" name="Rectangle 3"/>
          <p:cNvSpPr>
            <a:spLocks noGrp="1" noChangeArrowheads="1"/>
          </p:cNvSpPr>
          <p:nvPr>
            <p:ph idx="1"/>
          </p:nvPr>
        </p:nvSpPr>
        <p:spPr>
          <a:xfrm>
            <a:off x="107504" y="1628800"/>
            <a:ext cx="8928992" cy="2677656"/>
          </a:xfrm>
        </p:spPr>
        <p:txBody>
          <a:bodyPr wrap="square">
            <a:spAutoFit/>
          </a:bodyPr>
          <a:lstStyle/>
          <a:p>
            <a:pPr marL="0" indent="0" algn="just">
              <a:buNone/>
            </a:pPr>
            <a:r>
              <a:rPr lang="en-US" dirty="0" smtClean="0">
                <a:latin typeface="Palatino Linotype" pitchFamily="18" charset="0"/>
              </a:rPr>
              <a:t>The </a:t>
            </a:r>
            <a:r>
              <a:rPr lang="en-US" dirty="0">
                <a:latin typeface="Palatino Linotype" pitchFamily="18" charset="0"/>
              </a:rPr>
              <a:t>model was launched on the supercomputer </a:t>
            </a:r>
            <a:r>
              <a:rPr lang="en-US" b="1" dirty="0">
                <a:latin typeface="Palatino Linotype" pitchFamily="18" charset="0"/>
              </a:rPr>
              <a:t>“</a:t>
            </a:r>
            <a:r>
              <a:rPr lang="en-US" b="1" dirty="0" err="1">
                <a:latin typeface="Palatino Linotype" pitchFamily="18" charset="0"/>
              </a:rPr>
              <a:t>Lomonosov</a:t>
            </a:r>
            <a:r>
              <a:rPr lang="en-US" b="1" dirty="0">
                <a:latin typeface="Palatino Linotype" pitchFamily="18" charset="0"/>
              </a:rPr>
              <a:t>”</a:t>
            </a:r>
            <a:r>
              <a:rPr lang="en-US" dirty="0">
                <a:latin typeface="Palatino Linotype" pitchFamily="18" charset="0"/>
              </a:rPr>
              <a:t>, which simulated the socio-economic system of Russia for the next </a:t>
            </a:r>
            <a:r>
              <a:rPr lang="en-US" b="1" dirty="0">
                <a:latin typeface="Palatino Linotype" pitchFamily="18" charset="0"/>
              </a:rPr>
              <a:t>50 years</a:t>
            </a:r>
            <a:r>
              <a:rPr lang="en-US" dirty="0">
                <a:latin typeface="Palatino Linotype" pitchFamily="18" charset="0"/>
              </a:rPr>
              <a:t>. This ABM is based on the interaction of </a:t>
            </a:r>
            <a:r>
              <a:rPr lang="en-US" b="1" u="sng" dirty="0">
                <a:latin typeface="Palatino Linotype" pitchFamily="18" charset="0"/>
              </a:rPr>
              <a:t>100 million agents</a:t>
            </a:r>
            <a:r>
              <a:rPr lang="en-US" dirty="0">
                <a:latin typeface="Palatino Linotype" pitchFamily="18" charset="0"/>
              </a:rPr>
              <a:t>, which hypothetically represent the socio-economic environment of Russia. The behavior of each agent is set by a number of algorithms, which describe its actions and interaction with other agents in the real world. </a:t>
            </a:r>
          </a:p>
        </p:txBody>
      </p:sp>
      <p:pic>
        <p:nvPicPr>
          <p:cNvPr id="5" name="Рисунок 4" descr="C:\Users\Bakhtizin Albert\Desktop\КНИГА\ГЛАВА 2 - АОМ НА СУПЕРКОМПЬЮТЕРАХ\Рисунки\Рис. 2.XXX.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4365104"/>
            <a:ext cx="8892480" cy="237626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504" y="76993"/>
            <a:ext cx="8928992" cy="1323439"/>
          </a:xfrm>
        </p:spPr>
        <p:txBody>
          <a:bodyPr wrap="square">
            <a:spAutoFit/>
          </a:bodyPr>
          <a:lstStyle/>
          <a:p>
            <a:r>
              <a:rPr lang="en-US" sz="4000" dirty="0" smtClean="0">
                <a:latin typeface="Palatino Linotype" pitchFamily="18" charset="0"/>
              </a:rPr>
              <a:t>Adaptation </a:t>
            </a:r>
            <a:r>
              <a:rPr lang="en-US" sz="4000" dirty="0">
                <a:latin typeface="Palatino Linotype" pitchFamily="18" charset="0"/>
              </a:rPr>
              <a:t>of Agent-Based Models for The Supercomputer: Our Approach</a:t>
            </a:r>
            <a:endParaRPr lang="ru-RU" sz="4000" dirty="0">
              <a:latin typeface="Palatino Linotype" pitchFamily="18" charset="0"/>
            </a:endParaRPr>
          </a:p>
        </p:txBody>
      </p:sp>
      <p:sp>
        <p:nvSpPr>
          <p:cNvPr id="7171" name="Rectangle 3"/>
          <p:cNvSpPr>
            <a:spLocks noGrp="1" noChangeArrowheads="1"/>
          </p:cNvSpPr>
          <p:nvPr>
            <p:ph idx="1"/>
          </p:nvPr>
        </p:nvSpPr>
        <p:spPr>
          <a:xfrm>
            <a:off x="107504" y="1772816"/>
            <a:ext cx="8928992" cy="4708981"/>
          </a:xfrm>
        </p:spPr>
        <p:txBody>
          <a:bodyPr wrap="square">
            <a:spAutoFit/>
          </a:bodyPr>
          <a:lstStyle/>
          <a:p>
            <a:pPr marL="0" indent="0" algn="just">
              <a:buNone/>
            </a:pPr>
            <a:r>
              <a:rPr lang="en-US" sz="3000" b="1" dirty="0" smtClean="0">
                <a:latin typeface="Palatino Linotype" pitchFamily="18" charset="0"/>
              </a:rPr>
              <a:t>Five </a:t>
            </a:r>
            <a:r>
              <a:rPr lang="en-US" sz="3000" b="1" dirty="0">
                <a:latin typeface="Palatino Linotype" pitchFamily="18" charset="0"/>
              </a:rPr>
              <a:t>people </a:t>
            </a:r>
            <a:r>
              <a:rPr lang="en-US" sz="3000" dirty="0">
                <a:latin typeface="Palatino Linotype" pitchFamily="18" charset="0"/>
              </a:rPr>
              <a:t>participated in the project: two specialists of the </a:t>
            </a:r>
            <a:r>
              <a:rPr lang="en-US" sz="3000" b="1" i="1" dirty="0">
                <a:latin typeface="Palatino Linotype" pitchFamily="18" charset="0"/>
              </a:rPr>
              <a:t>Central Economic and Mathematical Institute of the Russian Academy of Sciences</a:t>
            </a:r>
            <a:r>
              <a:rPr lang="en-US" sz="3000" dirty="0">
                <a:latin typeface="Palatino Linotype" pitchFamily="18" charset="0"/>
              </a:rPr>
              <a:t> (</a:t>
            </a:r>
            <a:r>
              <a:rPr lang="en-US" sz="3000" i="1" dirty="0">
                <a:latin typeface="Palatino Linotype" pitchFamily="18" charset="0"/>
              </a:rPr>
              <a:t>V.L. Makarov, A.R. </a:t>
            </a:r>
            <a:r>
              <a:rPr lang="en-US" sz="3000" i="1" dirty="0" err="1">
                <a:latin typeface="Palatino Linotype" pitchFamily="18" charset="0"/>
              </a:rPr>
              <a:t>Bakhtizin</a:t>
            </a:r>
            <a:r>
              <a:rPr lang="en-US" sz="3000" dirty="0">
                <a:latin typeface="Palatino Linotype" pitchFamily="18" charset="0"/>
              </a:rPr>
              <a:t>) and three researches of the </a:t>
            </a:r>
            <a:r>
              <a:rPr lang="en-US" sz="3000" b="1" i="1" dirty="0">
                <a:latin typeface="Palatino Linotype" pitchFamily="18" charset="0"/>
              </a:rPr>
              <a:t>Moscow State University </a:t>
            </a:r>
            <a:r>
              <a:rPr lang="en-US" sz="3000" dirty="0">
                <a:latin typeface="Palatino Linotype" pitchFamily="18" charset="0"/>
              </a:rPr>
              <a:t>(</a:t>
            </a:r>
            <a:r>
              <a:rPr lang="en-US" sz="3000" i="1" dirty="0">
                <a:latin typeface="Palatino Linotype" pitchFamily="18" charset="0"/>
              </a:rPr>
              <a:t>V.A. </a:t>
            </a:r>
            <a:r>
              <a:rPr lang="en-US" sz="3000" i="1" dirty="0" err="1">
                <a:latin typeface="Palatino Linotype" pitchFamily="18" charset="0"/>
              </a:rPr>
              <a:t>Vasenin</a:t>
            </a:r>
            <a:r>
              <a:rPr lang="en-US" sz="3000" i="1" dirty="0">
                <a:latin typeface="Palatino Linotype" pitchFamily="18" charset="0"/>
              </a:rPr>
              <a:t>, V.A. </a:t>
            </a:r>
            <a:r>
              <a:rPr lang="en-US" sz="3000" i="1" dirty="0" err="1">
                <a:latin typeface="Palatino Linotype" pitchFamily="18" charset="0"/>
              </a:rPr>
              <a:t>Roganov</a:t>
            </a:r>
            <a:r>
              <a:rPr lang="en-US" sz="3000" i="1" dirty="0">
                <a:latin typeface="Palatino Linotype" pitchFamily="18" charset="0"/>
              </a:rPr>
              <a:t>, I.A. </a:t>
            </a:r>
            <a:r>
              <a:rPr lang="en-US" sz="3000" i="1" dirty="0" err="1">
                <a:latin typeface="Palatino Linotype" pitchFamily="18" charset="0"/>
              </a:rPr>
              <a:t>Trifonov</a:t>
            </a:r>
            <a:r>
              <a:rPr lang="en-US" sz="3000" dirty="0">
                <a:latin typeface="Palatino Linotype" pitchFamily="18" charset="0"/>
              </a:rPr>
              <a:t>).  The data for the modeling was provided by the Federal Service of State Statistics and by the Russian Monitoring of the Economic Conditions and Health of the Population</a:t>
            </a:r>
            <a:r>
              <a:rPr lang="en-US" sz="3000" dirty="0" smtClean="0">
                <a:latin typeface="Palatino Linotype" pitchFamily="18" charset="0"/>
              </a:rPr>
              <a:t>.</a:t>
            </a:r>
            <a:endParaRPr lang="en-US" sz="3000" dirty="0">
              <a:latin typeface="Palatino Linotype" pitchFamily="18" charset="0"/>
            </a:endParaRPr>
          </a:p>
        </p:txBody>
      </p:sp>
    </p:spTree>
    <p:extLst>
      <p:ext uri="{BB962C8B-B14F-4D97-AF65-F5344CB8AC3E}">
        <p14:creationId xmlns:p14="http://schemas.microsoft.com/office/powerpoint/2010/main" val="12213021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7047"/>
            <a:ext cx="8229600" cy="923330"/>
          </a:xfrm>
        </p:spPr>
        <p:txBody>
          <a:bodyPr>
            <a:spAutoFit/>
          </a:bodyPr>
          <a:lstStyle/>
          <a:p>
            <a:r>
              <a:rPr lang="en-US" dirty="0" smtClean="0">
                <a:latin typeface="Palatino Linotype" pitchFamily="18" charset="0"/>
              </a:rPr>
              <a:t>Parallel </a:t>
            </a:r>
            <a:r>
              <a:rPr lang="en-US" dirty="0">
                <a:latin typeface="Palatino Linotype" pitchFamily="18" charset="0"/>
              </a:rPr>
              <a:t>programming</a:t>
            </a:r>
            <a:endParaRPr lang="ru-RU" dirty="0">
              <a:latin typeface="Palatino Linotype" pitchFamily="18" charset="0"/>
            </a:endParaRPr>
          </a:p>
        </p:txBody>
      </p:sp>
      <p:sp>
        <p:nvSpPr>
          <p:cNvPr id="9219" name="Rectangle 3"/>
          <p:cNvSpPr>
            <a:spLocks noGrp="1" noChangeArrowheads="1"/>
          </p:cNvSpPr>
          <p:nvPr>
            <p:ph idx="1"/>
          </p:nvPr>
        </p:nvSpPr>
        <p:spPr>
          <a:xfrm>
            <a:off x="107504" y="1556792"/>
            <a:ext cx="8784976" cy="5176802"/>
          </a:xfrm>
        </p:spPr>
        <p:txBody>
          <a:bodyPr wrap="square">
            <a:spAutoFit/>
          </a:bodyPr>
          <a:lstStyle/>
          <a:p>
            <a:pPr marL="0" indent="0" algn="just">
              <a:buNone/>
            </a:pPr>
            <a:r>
              <a:rPr lang="en-US" sz="2800" dirty="0">
                <a:latin typeface="Palatino Linotype" pitchFamily="18" charset="0"/>
              </a:rPr>
              <a:t>It is important to understand that the </a:t>
            </a:r>
            <a:r>
              <a:rPr lang="en-US" sz="2800" b="1" i="1" dirty="0">
                <a:latin typeface="Palatino Linotype" pitchFamily="18" charset="0"/>
              </a:rPr>
              <a:t>scaling of programs for supercomputers is a fundamental problem</a:t>
            </a:r>
            <a:r>
              <a:rPr lang="en-US" sz="2800" dirty="0">
                <a:latin typeface="Palatino Linotype" pitchFamily="18" charset="0"/>
              </a:rPr>
              <a:t>. Although the regular and supercomputer programs carry out the same functionalities, the target functions of their development are usually </a:t>
            </a:r>
            <a:r>
              <a:rPr lang="en-US" sz="2800" dirty="0" smtClean="0">
                <a:latin typeface="Palatino Linotype" pitchFamily="18" charset="0"/>
              </a:rPr>
              <a:t>different</a:t>
            </a:r>
            <a:r>
              <a:rPr lang="en-US" sz="2800" dirty="0">
                <a:latin typeface="Palatino Linotype" pitchFamily="18" charset="0"/>
              </a:rPr>
              <a:t>.</a:t>
            </a:r>
          </a:p>
          <a:p>
            <a:pPr marL="0" indent="0" algn="just">
              <a:buNone/>
            </a:pPr>
            <a:r>
              <a:rPr lang="en-US" sz="2800" dirty="0" smtClean="0">
                <a:latin typeface="Palatino Linotype" pitchFamily="18" charset="0"/>
              </a:rPr>
              <a:t>When </a:t>
            </a:r>
            <a:r>
              <a:rPr lang="en-US" sz="2800" dirty="0">
                <a:latin typeface="Palatino Linotype" pitchFamily="18" charset="0"/>
              </a:rPr>
              <a:t>the work is done properly and correctly significant increase in efficiency is usually achieved on the following three levels: </a:t>
            </a:r>
          </a:p>
          <a:p>
            <a:pPr marL="0" indent="536575" algn="just">
              <a:buNone/>
            </a:pPr>
            <a:r>
              <a:rPr lang="en-US" sz="2800" b="1" dirty="0">
                <a:latin typeface="Palatino Linotype" pitchFamily="18" charset="0"/>
              </a:rPr>
              <a:t>1.	</a:t>
            </a:r>
            <a:r>
              <a:rPr lang="en-US" sz="2800" b="1" dirty="0" err="1">
                <a:latin typeface="Palatino Linotype" pitchFamily="18" charset="0"/>
              </a:rPr>
              <a:t>multisequencing</a:t>
            </a:r>
            <a:r>
              <a:rPr lang="en-US" sz="2800" b="1" dirty="0">
                <a:latin typeface="Palatino Linotype" pitchFamily="18" charset="0"/>
              </a:rPr>
              <a:t> of calculation;</a:t>
            </a:r>
          </a:p>
          <a:p>
            <a:pPr marL="0" indent="536575" algn="just">
              <a:buNone/>
            </a:pPr>
            <a:r>
              <a:rPr lang="en-US" sz="2800" b="1" dirty="0">
                <a:latin typeface="Palatino Linotype" pitchFamily="18" charset="0"/>
              </a:rPr>
              <a:t>2.	specialization of calculative libraries by task;</a:t>
            </a:r>
          </a:p>
          <a:p>
            <a:pPr marL="0" indent="536575" algn="just">
              <a:buNone/>
            </a:pPr>
            <a:r>
              <a:rPr lang="en-US" sz="2800" b="1" dirty="0">
                <a:latin typeface="Palatino Linotype" pitchFamily="18" charset="0"/>
              </a:rPr>
              <a:t>3.	low-level optimization.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5438"/>
            <a:ext cx="8229600" cy="1446550"/>
          </a:xfrm>
        </p:spPr>
        <p:txBody>
          <a:bodyPr>
            <a:spAutoFit/>
          </a:bodyPr>
          <a:lstStyle/>
          <a:p>
            <a:r>
              <a:rPr lang="en-US" sz="4400" dirty="0" smtClean="0">
                <a:latin typeface="Palatino Linotype" pitchFamily="18" charset="0"/>
              </a:rPr>
              <a:t>Specialization </a:t>
            </a:r>
            <a:r>
              <a:rPr lang="en-US" sz="4400" dirty="0">
                <a:latin typeface="Palatino Linotype" pitchFamily="18" charset="0"/>
              </a:rPr>
              <a:t>and Low-Level Optimization</a:t>
            </a:r>
            <a:endParaRPr lang="ru-RU" sz="4400" dirty="0">
              <a:latin typeface="Palatino Linotype" pitchFamily="18" charset="0"/>
            </a:endParaRPr>
          </a:p>
        </p:txBody>
      </p:sp>
      <p:sp>
        <p:nvSpPr>
          <p:cNvPr id="10243" name="Rectangle 3"/>
          <p:cNvSpPr>
            <a:spLocks noGrp="1" noChangeArrowheads="1"/>
          </p:cNvSpPr>
          <p:nvPr>
            <p:ph idx="1"/>
          </p:nvPr>
        </p:nvSpPr>
        <p:spPr>
          <a:xfrm>
            <a:off x="107504" y="1749930"/>
            <a:ext cx="8928992" cy="4487382"/>
          </a:xfrm>
        </p:spPr>
        <p:txBody>
          <a:bodyPr wrap="square">
            <a:spAutoFit/>
          </a:bodyPr>
          <a:lstStyle/>
          <a:p>
            <a:pPr marL="0" indent="0" algn="just">
              <a:buNone/>
            </a:pPr>
            <a:r>
              <a:rPr lang="en-US" sz="2800" dirty="0">
                <a:solidFill>
                  <a:schemeClr val="tx1"/>
                </a:solidFill>
                <a:latin typeface="Palatino Linotype" pitchFamily="18" charset="0"/>
              </a:rPr>
              <a:t>Before seriously talking about the use of supercomputers, the program </a:t>
            </a:r>
            <a:r>
              <a:rPr lang="en-US" sz="2800" b="1" u="sng" dirty="0">
                <a:solidFill>
                  <a:schemeClr val="tx1"/>
                </a:solidFill>
                <a:latin typeface="Palatino Linotype" pitchFamily="18" charset="0"/>
              </a:rPr>
              <a:t>must be </a:t>
            </a:r>
            <a:r>
              <a:rPr lang="en-US" sz="2800" b="1" u="sng" dirty="0" smtClean="0">
                <a:solidFill>
                  <a:schemeClr val="tx1"/>
                </a:solidFill>
                <a:latin typeface="Palatino Linotype" pitchFamily="18" charset="0"/>
              </a:rPr>
              <a:t>optimized </a:t>
            </a:r>
            <a:r>
              <a:rPr lang="en-US" sz="2800" b="1" u="sng" dirty="0">
                <a:solidFill>
                  <a:schemeClr val="tx1"/>
                </a:solidFill>
                <a:latin typeface="Palatino Linotype" pitchFamily="18" charset="0"/>
              </a:rPr>
              <a:t>to the maximum and adapted to the target hardware platform.</a:t>
            </a:r>
            <a:r>
              <a:rPr lang="en-US" sz="2800" dirty="0">
                <a:solidFill>
                  <a:schemeClr val="tx1"/>
                </a:solidFill>
                <a:latin typeface="Palatino Linotype" pitchFamily="18" charset="0"/>
              </a:rPr>
              <a:t>  If this is not done, the parallel version will merely be a good test for the supercomputer, but the calculation itself will be highly inefficient. </a:t>
            </a:r>
          </a:p>
          <a:p>
            <a:pPr marL="0" indent="0" algn="just">
              <a:buNone/>
            </a:pPr>
            <a:r>
              <a:rPr lang="en-US" sz="2800" dirty="0" smtClean="0">
                <a:solidFill>
                  <a:schemeClr val="tx1"/>
                </a:solidFill>
                <a:latin typeface="Palatino Linotype" pitchFamily="18" charset="0"/>
              </a:rPr>
              <a:t>In </a:t>
            </a:r>
            <a:r>
              <a:rPr lang="en-US" sz="2800" dirty="0">
                <a:solidFill>
                  <a:schemeClr val="tx1"/>
                </a:solidFill>
                <a:latin typeface="Palatino Linotype" pitchFamily="18" charset="0"/>
              </a:rPr>
              <a:t>the universal systems of modeling of the </a:t>
            </a:r>
            <a:r>
              <a:rPr lang="en-US" sz="2800" dirty="0" err="1">
                <a:solidFill>
                  <a:schemeClr val="tx1"/>
                </a:solidFill>
                <a:latin typeface="Palatino Linotype" pitchFamily="18" charset="0"/>
              </a:rPr>
              <a:t>AnyLogic</a:t>
            </a:r>
            <a:r>
              <a:rPr lang="en-US" sz="2800" dirty="0">
                <a:solidFill>
                  <a:schemeClr val="tx1"/>
                </a:solidFill>
                <a:latin typeface="Palatino Linotype" pitchFamily="18" charset="0"/>
              </a:rPr>
              <a:t>  type, the procedures </a:t>
            </a:r>
            <a:r>
              <a:rPr lang="en-US" sz="2800" dirty="0" smtClean="0">
                <a:solidFill>
                  <a:schemeClr val="tx1"/>
                </a:solidFill>
                <a:latin typeface="Palatino Linotype" pitchFamily="18" charset="0"/>
              </a:rPr>
              <a:t>presented </a:t>
            </a:r>
            <a:r>
              <a:rPr lang="en-US" sz="2800" dirty="0">
                <a:solidFill>
                  <a:schemeClr val="tx1"/>
                </a:solidFill>
                <a:latin typeface="Palatino Linotype" pitchFamily="18" charset="0"/>
              </a:rPr>
              <a:t>are universal. And a universal code can often be optimized for a particular family of tasks.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7504" y="15438"/>
            <a:ext cx="8928992" cy="1446550"/>
          </a:xfrm>
        </p:spPr>
        <p:txBody>
          <a:bodyPr wrap="square">
            <a:spAutoFit/>
          </a:bodyPr>
          <a:lstStyle/>
          <a:p>
            <a:r>
              <a:rPr lang="en-US" sz="4400" dirty="0" smtClean="0">
                <a:latin typeface="Palatino Linotype" pitchFamily="18" charset="0"/>
              </a:rPr>
              <a:t>Selection </a:t>
            </a:r>
            <a:r>
              <a:rPr lang="en-US" sz="4400" dirty="0">
                <a:latin typeface="Palatino Linotype" pitchFamily="18" charset="0"/>
              </a:rPr>
              <a:t>of a Modeling Support </a:t>
            </a:r>
            <a:r>
              <a:rPr lang="en-US" sz="4400" dirty="0" smtClean="0">
                <a:latin typeface="Palatino Linotype" pitchFamily="18" charset="0"/>
              </a:rPr>
              <a:t>System</a:t>
            </a:r>
            <a:endParaRPr lang="ru-RU" sz="4400" dirty="0">
              <a:latin typeface="Palatino Linotype" pitchFamily="18" charset="0"/>
            </a:endParaRPr>
          </a:p>
        </p:txBody>
      </p:sp>
      <p:sp>
        <p:nvSpPr>
          <p:cNvPr id="11267" name="Rectangle 3"/>
          <p:cNvSpPr>
            <a:spLocks noGrp="1" noChangeArrowheads="1"/>
          </p:cNvSpPr>
          <p:nvPr>
            <p:ph idx="1"/>
          </p:nvPr>
        </p:nvSpPr>
        <p:spPr>
          <a:xfrm>
            <a:off x="35496" y="1556792"/>
            <a:ext cx="9001000" cy="5349157"/>
          </a:xfrm>
        </p:spPr>
        <p:txBody>
          <a:bodyPr wrap="square">
            <a:spAutoFit/>
          </a:bodyPr>
          <a:lstStyle/>
          <a:p>
            <a:pPr algn="just">
              <a:buFont typeface="Wingdings" pitchFamily="2" charset="2"/>
              <a:buChar char="q"/>
            </a:pPr>
            <a:r>
              <a:rPr lang="en-US" sz="2800" dirty="0">
                <a:latin typeface="Palatino Linotype" pitchFamily="18" charset="0"/>
              </a:rPr>
              <a:t>Certainly, ABM can be programmed without a special environment, in any object - based language. In addition, the main shortcoming of the existing products for creating ABM except for </a:t>
            </a:r>
            <a:r>
              <a:rPr lang="en-US" sz="2800" dirty="0" err="1">
                <a:latin typeface="Palatino Linotype" pitchFamily="18" charset="0"/>
              </a:rPr>
              <a:t>RepastHPC</a:t>
            </a:r>
            <a:r>
              <a:rPr lang="en-US" sz="2800" dirty="0">
                <a:latin typeface="Palatino Linotype" pitchFamily="18" charset="0"/>
              </a:rPr>
              <a:t>, is the inability to develop projects that would run on a computing cluster (i.e. there is no mechanism for paralleling the process of executing the program code</a:t>
            </a:r>
            <a:r>
              <a:rPr lang="en-US" sz="2800" dirty="0" smtClean="0">
                <a:latin typeface="Palatino Linotype" pitchFamily="18" charset="0"/>
              </a:rPr>
              <a:t>).</a:t>
            </a:r>
          </a:p>
          <a:p>
            <a:pPr algn="just">
              <a:buFont typeface="Wingdings" pitchFamily="2" charset="2"/>
              <a:buChar char="q"/>
            </a:pPr>
            <a:r>
              <a:rPr lang="en-US" sz="2800" dirty="0">
                <a:latin typeface="Palatino Linotype" pitchFamily="18" charset="0"/>
              </a:rPr>
              <a:t>However, a more reasonable approach would be to use one of the proven systems for ABM - because of the unified implementation of standard ways of interacting agents</a:t>
            </a:r>
            <a:r>
              <a:rPr lang="en-US" sz="2800" dirty="0" smtClean="0">
                <a:latin typeface="Palatino Linotype" pitchFamily="18" charset="0"/>
              </a:rPr>
              <a:t>.</a:t>
            </a:r>
            <a:endParaRPr lang="en-US" sz="2800" dirty="0">
              <a:latin typeface="Palatino Linotype"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7504" y="15438"/>
            <a:ext cx="8928992" cy="1446550"/>
          </a:xfrm>
        </p:spPr>
        <p:txBody>
          <a:bodyPr wrap="square">
            <a:spAutoFit/>
          </a:bodyPr>
          <a:lstStyle/>
          <a:p>
            <a:r>
              <a:rPr lang="en-US" sz="4400" dirty="0" smtClean="0">
                <a:latin typeface="Palatino Linotype" pitchFamily="18" charset="0"/>
              </a:rPr>
              <a:t>Selection </a:t>
            </a:r>
            <a:r>
              <a:rPr lang="en-US" sz="4400" dirty="0">
                <a:latin typeface="Palatino Linotype" pitchFamily="18" charset="0"/>
              </a:rPr>
              <a:t>of a Modeling Support </a:t>
            </a:r>
            <a:r>
              <a:rPr lang="en-US" sz="4400" dirty="0" smtClean="0">
                <a:latin typeface="Palatino Linotype" pitchFamily="18" charset="0"/>
              </a:rPr>
              <a:t>System</a:t>
            </a:r>
            <a:endParaRPr lang="ru-RU" sz="4400" dirty="0">
              <a:latin typeface="Palatino Linotype" pitchFamily="18" charset="0"/>
            </a:endParaRPr>
          </a:p>
        </p:txBody>
      </p:sp>
      <p:sp>
        <p:nvSpPr>
          <p:cNvPr id="11267" name="Rectangle 3"/>
          <p:cNvSpPr>
            <a:spLocks noGrp="1" noChangeArrowheads="1"/>
          </p:cNvSpPr>
          <p:nvPr>
            <p:ph idx="1"/>
          </p:nvPr>
        </p:nvSpPr>
        <p:spPr>
          <a:xfrm>
            <a:off x="107504" y="1744355"/>
            <a:ext cx="8928992" cy="4708981"/>
          </a:xfrm>
        </p:spPr>
        <p:txBody>
          <a:bodyPr wrap="square">
            <a:spAutoFit/>
          </a:bodyPr>
          <a:lstStyle/>
          <a:p>
            <a:pPr algn="just">
              <a:buFont typeface="Wingdings" pitchFamily="2" charset="2"/>
              <a:buChar char="q"/>
            </a:pPr>
            <a:r>
              <a:rPr lang="en-US" sz="2000" b="1" dirty="0" smtClean="0">
                <a:latin typeface="Palatino Linotype" pitchFamily="18" charset="0"/>
              </a:rPr>
              <a:t>ADEVS</a:t>
            </a:r>
            <a:r>
              <a:rPr lang="en-US" sz="2000" dirty="0" smtClean="0">
                <a:latin typeface="Palatino Linotype" pitchFamily="18" charset="0"/>
              </a:rPr>
              <a:t> </a:t>
            </a:r>
            <a:r>
              <a:rPr lang="en-US" sz="2000" dirty="0">
                <a:latin typeface="Palatino Linotype" pitchFamily="18" charset="0"/>
              </a:rPr>
              <a:t>is a set of low-level libraries for discrete modeling done in C++ language. Some of the advantages worth mentioning are the following:</a:t>
            </a:r>
          </a:p>
          <a:p>
            <a:pPr marL="720725" indent="0" algn="just">
              <a:buNone/>
            </a:pPr>
            <a:r>
              <a:rPr lang="en-US" sz="2000" dirty="0" smtClean="0">
                <a:latin typeface="Palatino Linotype" pitchFamily="18" charset="0"/>
              </a:rPr>
              <a:t>─ ease </a:t>
            </a:r>
            <a:r>
              <a:rPr lang="en-US" sz="2000" dirty="0">
                <a:latin typeface="Palatino Linotype" pitchFamily="18" charset="0"/>
              </a:rPr>
              <a:t>of implementation;</a:t>
            </a:r>
          </a:p>
          <a:p>
            <a:pPr marL="720725" indent="0" algn="just">
              <a:buNone/>
            </a:pPr>
            <a:r>
              <a:rPr lang="en-US" sz="2000" dirty="0" smtClean="0">
                <a:latin typeface="Palatino Linotype" pitchFamily="18" charset="0"/>
              </a:rPr>
              <a:t>─ high </a:t>
            </a:r>
            <a:r>
              <a:rPr lang="en-US" sz="2000" dirty="0">
                <a:latin typeface="Palatino Linotype" pitchFamily="18" charset="0"/>
              </a:rPr>
              <a:t>efficiency of models;</a:t>
            </a:r>
          </a:p>
          <a:p>
            <a:pPr marL="720725" indent="0" algn="just">
              <a:buNone/>
            </a:pPr>
            <a:r>
              <a:rPr lang="en-US" sz="2000" dirty="0" smtClean="0">
                <a:latin typeface="Palatino Linotype" pitchFamily="18" charset="0"/>
              </a:rPr>
              <a:t>─ support </a:t>
            </a:r>
            <a:r>
              <a:rPr lang="en-US" sz="2000" dirty="0">
                <a:latin typeface="Palatino Linotype" pitchFamily="18" charset="0"/>
              </a:rPr>
              <a:t>of basic numerical methods used for modeling ;</a:t>
            </a:r>
          </a:p>
          <a:p>
            <a:pPr marL="720725" indent="0" algn="just">
              <a:buNone/>
            </a:pPr>
            <a:r>
              <a:rPr lang="en-US" sz="2000" dirty="0" smtClean="0">
                <a:latin typeface="Palatino Linotype" pitchFamily="18" charset="0"/>
              </a:rPr>
              <a:t>─ built </a:t>
            </a:r>
            <a:r>
              <a:rPr lang="en-US" sz="2000" dirty="0">
                <a:latin typeface="Palatino Linotype" pitchFamily="18" charset="0"/>
              </a:rPr>
              <a:t>in paralleling of simulation with the help of </a:t>
            </a:r>
            <a:r>
              <a:rPr lang="en-US" sz="2000" dirty="0" err="1">
                <a:latin typeface="Palatino Linotype" pitchFamily="18" charset="0"/>
              </a:rPr>
              <a:t>OpenMP</a:t>
            </a:r>
            <a:r>
              <a:rPr lang="en-US" sz="2000" dirty="0">
                <a:latin typeface="Palatino Linotype" pitchFamily="18" charset="0"/>
              </a:rPr>
              <a:t>;</a:t>
            </a:r>
          </a:p>
          <a:p>
            <a:pPr marL="720725" indent="0" algn="just">
              <a:buNone/>
            </a:pPr>
            <a:r>
              <a:rPr lang="en-US" sz="2000" dirty="0" smtClean="0">
                <a:latin typeface="Palatino Linotype" pitchFamily="18" charset="0"/>
              </a:rPr>
              <a:t>─ the </a:t>
            </a:r>
            <a:r>
              <a:rPr lang="en-US" sz="2000" dirty="0">
                <a:latin typeface="Palatino Linotype" pitchFamily="18" charset="0"/>
              </a:rPr>
              <a:t>possibility of using standard means of paralleling;</a:t>
            </a:r>
          </a:p>
          <a:p>
            <a:pPr marL="720725" indent="0" algn="just">
              <a:buNone/>
            </a:pPr>
            <a:r>
              <a:rPr lang="en-US" sz="2000" dirty="0" smtClean="0">
                <a:latin typeface="Palatino Linotype" pitchFamily="18" charset="0"/>
              </a:rPr>
              <a:t>─ fairly </a:t>
            </a:r>
            <a:r>
              <a:rPr lang="en-US" sz="2000" dirty="0">
                <a:latin typeface="Palatino Linotype" pitchFamily="18" charset="0"/>
              </a:rPr>
              <a:t>rapid development of libraries in the current time;</a:t>
            </a:r>
          </a:p>
          <a:p>
            <a:pPr marL="720725" indent="0" algn="just">
              <a:buNone/>
            </a:pPr>
            <a:r>
              <a:rPr lang="en-US" sz="2000" dirty="0" smtClean="0">
                <a:latin typeface="Palatino Linotype" pitchFamily="18" charset="0"/>
              </a:rPr>
              <a:t>─ cross-platform </a:t>
            </a:r>
            <a:r>
              <a:rPr lang="en-US" sz="2000" dirty="0">
                <a:latin typeface="Palatino Linotype" pitchFamily="18" charset="0"/>
              </a:rPr>
              <a:t>software;</a:t>
            </a:r>
          </a:p>
          <a:p>
            <a:pPr marL="720725" indent="0" algn="just">
              <a:buNone/>
            </a:pPr>
            <a:r>
              <a:rPr lang="en-US" sz="2000" dirty="0" smtClean="0">
                <a:latin typeface="Palatino Linotype" pitchFamily="18" charset="0"/>
              </a:rPr>
              <a:t>─ low-level </a:t>
            </a:r>
            <a:r>
              <a:rPr lang="en-US" sz="2000" dirty="0">
                <a:latin typeface="Palatino Linotype" pitchFamily="18" charset="0"/>
              </a:rPr>
              <a:t>software (current functionality does not impose any restrictions on the model);</a:t>
            </a:r>
          </a:p>
          <a:p>
            <a:pPr marL="720725" indent="0" algn="just">
              <a:buNone/>
            </a:pPr>
            <a:r>
              <a:rPr lang="en-US" sz="2000" dirty="0" smtClean="0">
                <a:latin typeface="Palatino Linotype" pitchFamily="18" charset="0"/>
              </a:rPr>
              <a:t>─ independence </a:t>
            </a:r>
            <a:r>
              <a:rPr lang="en-US" sz="2000" dirty="0">
                <a:latin typeface="Palatino Linotype" pitchFamily="18" charset="0"/>
              </a:rPr>
              <a:t>of  the compiled code on unusual libraries;</a:t>
            </a:r>
          </a:p>
          <a:p>
            <a:pPr marL="720725" indent="0" algn="just">
              <a:buNone/>
            </a:pPr>
            <a:r>
              <a:rPr lang="en-US" sz="2000" dirty="0" smtClean="0">
                <a:latin typeface="Palatino Linotype" pitchFamily="18" charset="0"/>
              </a:rPr>
              <a:t>─ open </a:t>
            </a:r>
            <a:r>
              <a:rPr lang="en-US" sz="2000" dirty="0">
                <a:latin typeface="Palatino Linotype" pitchFamily="18" charset="0"/>
              </a:rPr>
              <a:t>source code</a:t>
            </a:r>
            <a:r>
              <a:rPr lang="en-US" sz="2000" dirty="0" smtClean="0">
                <a:latin typeface="Palatino Linotype" pitchFamily="18" charset="0"/>
              </a:rPr>
              <a:t>.</a:t>
            </a:r>
            <a:endParaRPr lang="en-US" sz="2000" dirty="0">
              <a:latin typeface="Palatino Linotype" pitchFamily="18" charset="0"/>
            </a:endParaRPr>
          </a:p>
        </p:txBody>
      </p:sp>
    </p:spTree>
    <p:extLst>
      <p:ext uri="{BB962C8B-B14F-4D97-AF65-F5344CB8AC3E}">
        <p14:creationId xmlns:p14="http://schemas.microsoft.com/office/powerpoint/2010/main" val="1182086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7504" y="280973"/>
            <a:ext cx="8928992" cy="830997"/>
          </a:xfrm>
        </p:spPr>
        <p:txBody>
          <a:bodyPr wrap="square">
            <a:spAutoFit/>
          </a:bodyPr>
          <a:lstStyle/>
          <a:p>
            <a:r>
              <a:rPr lang="en-US" sz="4800" dirty="0" smtClean="0">
                <a:latin typeface="Palatino Linotype" pitchFamily="18" charset="0"/>
              </a:rPr>
              <a:t>The </a:t>
            </a:r>
            <a:r>
              <a:rPr lang="en-US" sz="4800" dirty="0">
                <a:latin typeface="Palatino Linotype" pitchFamily="18" charset="0"/>
              </a:rPr>
              <a:t>initial agent -based model</a:t>
            </a:r>
            <a:endParaRPr lang="ru-RU" sz="4800" dirty="0">
              <a:latin typeface="Palatino Linotype" pitchFamily="18" charset="0"/>
            </a:endParaRPr>
          </a:p>
        </p:txBody>
      </p:sp>
      <p:sp>
        <p:nvSpPr>
          <p:cNvPr id="12291" name="Rectangle 3"/>
          <p:cNvSpPr>
            <a:spLocks noGrp="1" noChangeArrowheads="1"/>
          </p:cNvSpPr>
          <p:nvPr>
            <p:ph idx="1"/>
          </p:nvPr>
        </p:nvSpPr>
        <p:spPr>
          <a:xfrm>
            <a:off x="107503" y="1499294"/>
            <a:ext cx="8928991" cy="5262979"/>
          </a:xfrm>
        </p:spPr>
        <p:txBody>
          <a:bodyPr wrap="square">
            <a:spAutoFit/>
          </a:bodyPr>
          <a:lstStyle/>
          <a:p>
            <a:pPr marL="0" indent="0" algn="just">
              <a:buNone/>
            </a:pPr>
            <a:r>
              <a:rPr lang="en-US" dirty="0">
                <a:latin typeface="Palatino Linotype" pitchFamily="18" charset="0"/>
              </a:rPr>
              <a:t>The </a:t>
            </a:r>
            <a:r>
              <a:rPr lang="en-US" b="1" u="sng" dirty="0">
                <a:latin typeface="Palatino Linotype" pitchFamily="18" charset="0"/>
              </a:rPr>
              <a:t>first stage </a:t>
            </a:r>
            <a:r>
              <a:rPr lang="en-US" dirty="0">
                <a:latin typeface="Palatino Linotype" pitchFamily="18" charset="0"/>
              </a:rPr>
              <a:t>of development of the ABM described below, is to construct a tool that effectively solves the problem of research on conventional computers, as well as adjusting the parameters of the model. After its successful testing with a small </a:t>
            </a:r>
            <a:r>
              <a:rPr lang="en-US" dirty="0" smtClean="0">
                <a:latin typeface="Palatino Linotype" pitchFamily="18" charset="0"/>
              </a:rPr>
              <a:t>number </a:t>
            </a:r>
            <a:r>
              <a:rPr lang="en-US" dirty="0">
                <a:latin typeface="Palatino Linotype" pitchFamily="18" charset="0"/>
              </a:rPr>
              <a:t>of agents (about </a:t>
            </a:r>
            <a:r>
              <a:rPr lang="en-US" b="1" u="sng" dirty="0">
                <a:latin typeface="Palatino Linotype" pitchFamily="18" charset="0"/>
              </a:rPr>
              <a:t>20 thousand </a:t>
            </a:r>
            <a:r>
              <a:rPr lang="en-US" dirty="0">
                <a:latin typeface="Palatino Linotype" pitchFamily="18" charset="0"/>
              </a:rPr>
              <a:t>- is the number of agents, with which conventional computers are able to perform calculations at a satisfactory rate and with good productivity, given the complexity of agents) it was decided to convert the model so that it could be used on a supercomputer— this was the second stage of development.  During the first stage the </a:t>
            </a:r>
            <a:r>
              <a:rPr lang="en-US" dirty="0" err="1">
                <a:latin typeface="Palatino Linotype" pitchFamily="18" charset="0"/>
              </a:rPr>
              <a:t>AnyLogic</a:t>
            </a:r>
            <a:r>
              <a:rPr lang="en-US" dirty="0">
                <a:latin typeface="Palatino Linotype" pitchFamily="18" charset="0"/>
              </a:rPr>
              <a:t> product was used, the technical capabilities of which, allowed to debug the model at a satisfactory speed and to configure its settings. Thus, the model for an ordinary computer was built in 2009, and in 2011 it was converted into a supercomputer version</a:t>
            </a:r>
            <a:r>
              <a:rPr lang="en-US" dirty="0" smtClean="0">
                <a:latin typeface="Palatino Linotype" pitchFamily="18" charset="0"/>
              </a:rPr>
              <a:t>.</a:t>
            </a:r>
            <a:endParaRPr lang="en-US" dirty="0">
              <a:latin typeface="Palatino Linotype"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7504" y="280973"/>
            <a:ext cx="8928992" cy="830997"/>
          </a:xfrm>
        </p:spPr>
        <p:txBody>
          <a:bodyPr wrap="square">
            <a:spAutoFit/>
          </a:bodyPr>
          <a:lstStyle/>
          <a:p>
            <a:r>
              <a:rPr lang="en-US" sz="4800" dirty="0" smtClean="0">
                <a:latin typeface="Palatino Linotype" pitchFamily="18" charset="0"/>
              </a:rPr>
              <a:t>The </a:t>
            </a:r>
            <a:r>
              <a:rPr lang="en-US" sz="4800" dirty="0">
                <a:latin typeface="Palatino Linotype" pitchFamily="18" charset="0"/>
              </a:rPr>
              <a:t>initial agent -based model</a:t>
            </a:r>
            <a:endParaRPr lang="ru-RU" sz="4800" dirty="0">
              <a:latin typeface="Palatino Linotype" pitchFamily="18" charset="0"/>
            </a:endParaRPr>
          </a:p>
        </p:txBody>
      </p:sp>
      <p:pic>
        <p:nvPicPr>
          <p:cNvPr id="5" name="Рисунок 4" descr="C:\Users\Bakhtizin Albert\Desktop\Fig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3140968"/>
            <a:ext cx="8928992" cy="3637012"/>
          </a:xfrm>
          <a:prstGeom prst="rect">
            <a:avLst/>
          </a:prstGeom>
          <a:noFill/>
          <a:ln>
            <a:noFill/>
          </a:ln>
        </p:spPr>
      </p:pic>
      <p:sp>
        <p:nvSpPr>
          <p:cNvPr id="6" name="Rectangle 3"/>
          <p:cNvSpPr>
            <a:spLocks noGrp="1" noChangeArrowheads="1"/>
          </p:cNvSpPr>
          <p:nvPr>
            <p:ph idx="1"/>
          </p:nvPr>
        </p:nvSpPr>
        <p:spPr>
          <a:xfrm>
            <a:off x="107503" y="1499294"/>
            <a:ext cx="8928991" cy="1631216"/>
          </a:xfrm>
        </p:spPr>
        <p:txBody>
          <a:bodyPr wrap="square">
            <a:spAutoFit/>
          </a:bodyPr>
          <a:lstStyle/>
          <a:p>
            <a:pPr marL="0" indent="0" algn="just">
              <a:buNone/>
            </a:pPr>
            <a:r>
              <a:rPr lang="en-US" sz="2000" dirty="0" smtClean="0">
                <a:latin typeface="Palatino Linotype" pitchFamily="18" charset="0"/>
              </a:rPr>
              <a:t>Figure </a:t>
            </a:r>
            <a:r>
              <a:rPr lang="en-US" sz="2000" dirty="0">
                <a:latin typeface="Palatino Linotype" pitchFamily="18" charset="0"/>
              </a:rPr>
              <a:t>shows the operating window of the developed ABM (</a:t>
            </a:r>
            <a:r>
              <a:rPr lang="en-US" sz="2000" b="1" dirty="0">
                <a:latin typeface="Palatino Linotype" pitchFamily="18" charset="0"/>
              </a:rPr>
              <a:t>dots - agents</a:t>
            </a:r>
            <a:r>
              <a:rPr lang="en-US" sz="2000" dirty="0">
                <a:latin typeface="Palatino Linotype" pitchFamily="18" charset="0"/>
              </a:rPr>
              <a:t>). During the operation of the system current information can be obtained on the socio-economic situation in all regions of Russia, including the use of cartographic data, changing in real time depending on the values of the endogenous parameters.</a:t>
            </a:r>
          </a:p>
        </p:txBody>
      </p:sp>
    </p:spTree>
    <p:extLst>
      <p:ext uri="{BB962C8B-B14F-4D97-AF65-F5344CB8AC3E}">
        <p14:creationId xmlns:p14="http://schemas.microsoft.com/office/powerpoint/2010/main" val="866565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38548"/>
            <a:ext cx="8229600" cy="1200329"/>
          </a:xfrm>
        </p:spPr>
        <p:txBody>
          <a:bodyPr>
            <a:spAutoFit/>
          </a:bodyPr>
          <a:lstStyle/>
          <a:p>
            <a:r>
              <a:rPr lang="en-US" sz="7200" dirty="0" smtClean="0">
                <a:latin typeface="Palatino Linotype" pitchFamily="18" charset="0"/>
              </a:rPr>
              <a:t>Introduction</a:t>
            </a:r>
            <a:endParaRPr lang="ru-RU" sz="7200" dirty="0">
              <a:latin typeface="Palatino Linotype" pitchFamily="18" charset="0"/>
            </a:endParaRPr>
          </a:p>
        </p:txBody>
      </p:sp>
      <p:sp>
        <p:nvSpPr>
          <p:cNvPr id="3075" name="Rectangle 3"/>
          <p:cNvSpPr>
            <a:spLocks noGrp="1" noChangeArrowheads="1"/>
          </p:cNvSpPr>
          <p:nvPr>
            <p:ph idx="1"/>
          </p:nvPr>
        </p:nvSpPr>
        <p:spPr>
          <a:xfrm>
            <a:off x="35496" y="1556792"/>
            <a:ext cx="9001000" cy="5262979"/>
          </a:xfrm>
        </p:spPr>
        <p:txBody>
          <a:bodyPr wrap="square">
            <a:spAutoFit/>
          </a:bodyPr>
          <a:lstStyle/>
          <a:p>
            <a:pPr algn="just">
              <a:buFont typeface="Wingdings" pitchFamily="2" charset="2"/>
              <a:buChar char="v"/>
            </a:pPr>
            <a:r>
              <a:rPr lang="en-US" dirty="0">
                <a:latin typeface="Palatino Linotype" pitchFamily="18" charset="0"/>
              </a:rPr>
              <a:t>Computer modeling is the broadest, most interesting and intensely developing area of research and is in demand today in many spheres of human activity. The agent-based approach to modeling is universal and convenient for practical researchers and experts because of its benefits. These models allow modeling a system very close to reality. The emergence of agent-based models may be regarded as a result of the evolution of modeling methodology: a change from mono models (one model – one algorithm) to multi-models (one model – a set of independent algorithms). At the same time sets high requirements for computing resources. It’s obvious, that for direct modeling of sufficiently long-term social processes in the country and the planet as a whole, significant computing capacities are necessary.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9512" y="310589"/>
            <a:ext cx="8856984" cy="830997"/>
          </a:xfrm>
        </p:spPr>
        <p:txBody>
          <a:bodyPr wrap="square">
            <a:spAutoFit/>
          </a:bodyPr>
          <a:lstStyle/>
          <a:p>
            <a:r>
              <a:rPr lang="en-US" sz="4800" dirty="0" smtClean="0">
                <a:latin typeface="Palatino Linotype" pitchFamily="18" charset="0"/>
              </a:rPr>
              <a:t>The </a:t>
            </a:r>
            <a:r>
              <a:rPr lang="en-US" sz="4800" dirty="0">
                <a:latin typeface="Palatino Linotype" pitchFamily="18" charset="0"/>
              </a:rPr>
              <a:t>initial agent -based model</a:t>
            </a:r>
            <a:endParaRPr lang="ru-RU" sz="4800" dirty="0">
              <a:latin typeface="Palatino Linotype" pitchFamily="18" charset="0"/>
            </a:endParaRPr>
          </a:p>
        </p:txBody>
      </p:sp>
      <p:sp>
        <p:nvSpPr>
          <p:cNvPr id="4" name="Rectangle 3"/>
          <p:cNvSpPr>
            <a:spLocks noGrp="1" noChangeArrowheads="1"/>
          </p:cNvSpPr>
          <p:nvPr>
            <p:ph idx="1"/>
          </p:nvPr>
        </p:nvSpPr>
        <p:spPr>
          <a:xfrm>
            <a:off x="107504" y="1484784"/>
            <a:ext cx="8928992" cy="5349157"/>
          </a:xfrm>
        </p:spPr>
        <p:txBody>
          <a:bodyPr wrap="square">
            <a:spAutoFit/>
          </a:bodyPr>
          <a:lstStyle/>
          <a:p>
            <a:pPr marL="0" indent="0" algn="just">
              <a:buNone/>
            </a:pPr>
            <a:r>
              <a:rPr lang="en-US" sz="2800" dirty="0">
                <a:latin typeface="Palatino Linotype" pitchFamily="18" charset="0"/>
              </a:rPr>
              <a:t>The specification of the agents of the model was carried out taking into </a:t>
            </a:r>
            <a:r>
              <a:rPr lang="en-US" sz="2800" dirty="0" smtClean="0">
                <a:latin typeface="Palatino Linotype" pitchFamily="18" charset="0"/>
              </a:rPr>
              <a:t>consideration </a:t>
            </a:r>
            <a:r>
              <a:rPr lang="en-US" sz="2800" dirty="0">
                <a:latin typeface="Palatino Linotype" pitchFamily="18" charset="0"/>
              </a:rPr>
              <a:t>the following parameters: </a:t>
            </a:r>
            <a:r>
              <a:rPr lang="en-US" sz="2800" b="1" dirty="0" smtClean="0">
                <a:latin typeface="Palatino Linotype" pitchFamily="18" charset="0"/>
              </a:rPr>
              <a:t>1) age</a:t>
            </a:r>
            <a:r>
              <a:rPr lang="en-US" sz="2800" b="1" dirty="0">
                <a:latin typeface="Palatino Linotype" pitchFamily="18" charset="0"/>
              </a:rPr>
              <a:t>; </a:t>
            </a:r>
            <a:r>
              <a:rPr lang="en-US" sz="2800" b="1" dirty="0" smtClean="0">
                <a:latin typeface="Palatino Linotype" pitchFamily="18" charset="0"/>
              </a:rPr>
              <a:t>2) life </a:t>
            </a:r>
            <a:r>
              <a:rPr lang="en-US" sz="2800" b="1" dirty="0">
                <a:latin typeface="Palatino Linotype" pitchFamily="18" charset="0"/>
              </a:rPr>
              <a:t>expectancy; </a:t>
            </a:r>
            <a:r>
              <a:rPr lang="en-US" sz="2800" b="1" dirty="0" smtClean="0">
                <a:latin typeface="Palatino Linotype" pitchFamily="18" charset="0"/>
              </a:rPr>
              <a:t>3) specialization </a:t>
            </a:r>
            <a:r>
              <a:rPr lang="en-US" sz="2800" b="1" dirty="0">
                <a:latin typeface="Palatino Linotype" pitchFamily="18" charset="0"/>
              </a:rPr>
              <a:t>of parents; </a:t>
            </a:r>
            <a:r>
              <a:rPr lang="en-US" sz="2800" b="1" dirty="0" smtClean="0">
                <a:latin typeface="Palatino Linotype" pitchFamily="18" charset="0"/>
              </a:rPr>
              <a:t>4) place </a:t>
            </a:r>
            <a:r>
              <a:rPr lang="en-US" sz="2800" b="1" dirty="0">
                <a:latin typeface="Palatino Linotype" pitchFamily="18" charset="0"/>
              </a:rPr>
              <a:t>of work; </a:t>
            </a:r>
            <a:r>
              <a:rPr lang="en-US" sz="2800" b="1" dirty="0" smtClean="0">
                <a:latin typeface="Palatino Linotype" pitchFamily="18" charset="0"/>
              </a:rPr>
              <a:t>5) region </a:t>
            </a:r>
            <a:r>
              <a:rPr lang="en-US" sz="2800" b="1" dirty="0">
                <a:latin typeface="Palatino Linotype" pitchFamily="18" charset="0"/>
              </a:rPr>
              <a:t>of residence; </a:t>
            </a:r>
            <a:r>
              <a:rPr lang="en-US" sz="2800" b="1" dirty="0" smtClean="0">
                <a:latin typeface="Palatino Linotype" pitchFamily="18" charset="0"/>
              </a:rPr>
              <a:t>6) income </a:t>
            </a:r>
            <a:r>
              <a:rPr lang="en-US" sz="2800" b="1" dirty="0">
                <a:latin typeface="Palatino Linotype" pitchFamily="18" charset="0"/>
              </a:rPr>
              <a:t>and others.</a:t>
            </a:r>
            <a:r>
              <a:rPr lang="en-US" sz="2800" dirty="0">
                <a:latin typeface="Palatino Linotype" pitchFamily="18" charset="0"/>
              </a:rPr>
              <a:t> </a:t>
            </a:r>
          </a:p>
          <a:p>
            <a:pPr marL="0" indent="0" algn="just">
              <a:buNone/>
            </a:pPr>
            <a:r>
              <a:rPr lang="en-US" sz="2800" dirty="0">
                <a:latin typeface="Palatino Linotype" pitchFamily="18" charset="0"/>
              </a:rPr>
              <a:t>The specification of regions was carried out, taking into consideration the </a:t>
            </a:r>
            <a:r>
              <a:rPr lang="en-US" sz="2800" dirty="0" smtClean="0">
                <a:latin typeface="Palatino Linotype" pitchFamily="18" charset="0"/>
              </a:rPr>
              <a:t>following </a:t>
            </a:r>
            <a:r>
              <a:rPr lang="en-US" sz="2800" dirty="0">
                <a:latin typeface="Palatino Linotype" pitchFamily="18" charset="0"/>
              </a:rPr>
              <a:t>parameters:</a:t>
            </a:r>
            <a:r>
              <a:rPr lang="en-US" sz="2800" b="1" dirty="0">
                <a:latin typeface="Palatino Linotype" pitchFamily="18" charset="0"/>
              </a:rPr>
              <a:t> </a:t>
            </a:r>
            <a:r>
              <a:rPr lang="en-US" sz="2800" b="1" dirty="0" smtClean="0">
                <a:latin typeface="Palatino Linotype" pitchFamily="18" charset="0"/>
              </a:rPr>
              <a:t>1) geographic </a:t>
            </a:r>
            <a:r>
              <a:rPr lang="en-US" sz="2800" b="1" dirty="0">
                <a:latin typeface="Palatino Linotype" pitchFamily="18" charset="0"/>
              </a:rPr>
              <a:t>borders; </a:t>
            </a:r>
            <a:r>
              <a:rPr lang="en-US" sz="2800" b="1" dirty="0" smtClean="0">
                <a:latin typeface="Palatino Linotype" pitchFamily="18" charset="0"/>
              </a:rPr>
              <a:t>2) population</a:t>
            </a:r>
            <a:r>
              <a:rPr lang="en-US" sz="2800" b="1" dirty="0">
                <a:latin typeface="Palatino Linotype" pitchFamily="18" charset="0"/>
              </a:rPr>
              <a:t>; </a:t>
            </a:r>
            <a:r>
              <a:rPr lang="en-US" sz="2800" b="1" dirty="0" smtClean="0">
                <a:latin typeface="Palatino Linotype" pitchFamily="18" charset="0"/>
              </a:rPr>
              <a:t>3) number </a:t>
            </a:r>
            <a:r>
              <a:rPr lang="en-US" sz="2800" b="1" dirty="0">
                <a:latin typeface="Palatino Linotype" pitchFamily="18" charset="0"/>
              </a:rPr>
              <a:t>of workers (by type); </a:t>
            </a:r>
            <a:r>
              <a:rPr lang="en-US" sz="2800" b="1" dirty="0" smtClean="0">
                <a:latin typeface="Palatino Linotype" pitchFamily="18" charset="0"/>
              </a:rPr>
              <a:t>4) GRP</a:t>
            </a:r>
            <a:r>
              <a:rPr lang="en-US" sz="2800" b="1" dirty="0">
                <a:latin typeface="Palatino Linotype" pitchFamily="18" charset="0"/>
              </a:rPr>
              <a:t>; </a:t>
            </a:r>
            <a:r>
              <a:rPr lang="en-US" sz="2800" b="1" dirty="0" smtClean="0">
                <a:latin typeface="Palatino Linotype" pitchFamily="18" charset="0"/>
              </a:rPr>
              <a:t>5) GRP </a:t>
            </a:r>
            <a:r>
              <a:rPr lang="en-US" sz="2800" b="1" dirty="0">
                <a:latin typeface="Palatino Linotype" pitchFamily="18" charset="0"/>
              </a:rPr>
              <a:t>per capita; </a:t>
            </a:r>
            <a:r>
              <a:rPr lang="en-US" sz="2800" b="1" dirty="0" smtClean="0">
                <a:latin typeface="Palatino Linotype" pitchFamily="18" charset="0"/>
              </a:rPr>
              <a:t>6) volume </a:t>
            </a:r>
            <a:r>
              <a:rPr lang="en-US" sz="2800" b="1" dirty="0">
                <a:latin typeface="Palatino Linotype" pitchFamily="18" charset="0"/>
              </a:rPr>
              <a:t>of investments; </a:t>
            </a:r>
            <a:r>
              <a:rPr lang="en-US" sz="2800" b="1" dirty="0" smtClean="0">
                <a:latin typeface="Palatino Linotype" pitchFamily="18" charset="0"/>
              </a:rPr>
              <a:t>7) volume </a:t>
            </a:r>
            <a:r>
              <a:rPr lang="en-US" sz="2800" b="1" dirty="0">
                <a:latin typeface="Palatino Linotype" pitchFamily="18" charset="0"/>
              </a:rPr>
              <a:t>of investments per capita; </a:t>
            </a:r>
            <a:r>
              <a:rPr lang="en-US" sz="2800" b="1" dirty="0" smtClean="0">
                <a:latin typeface="Palatino Linotype" pitchFamily="18" charset="0"/>
              </a:rPr>
              <a:t>8) average </a:t>
            </a:r>
            <a:r>
              <a:rPr lang="en-US" sz="2800" b="1" dirty="0">
                <a:latin typeface="Palatino Linotype" pitchFamily="18" charset="0"/>
              </a:rPr>
              <a:t>salary; </a:t>
            </a:r>
            <a:r>
              <a:rPr lang="en-US" sz="2800" b="1" dirty="0" smtClean="0">
                <a:latin typeface="Palatino Linotype" pitchFamily="18" charset="0"/>
              </a:rPr>
              <a:t>9) average </a:t>
            </a:r>
            <a:r>
              <a:rPr lang="en-US" sz="2800" b="1" dirty="0">
                <a:latin typeface="Palatino Linotype" pitchFamily="18" charset="0"/>
              </a:rPr>
              <a:t>life expectancy;  </a:t>
            </a:r>
            <a:r>
              <a:rPr lang="en-US" sz="2800" b="1" dirty="0" smtClean="0">
                <a:latin typeface="Palatino Linotype" pitchFamily="18" charset="0"/>
              </a:rPr>
              <a:t>10) index </a:t>
            </a:r>
            <a:r>
              <a:rPr lang="en-US" sz="2800" b="1" dirty="0">
                <a:latin typeface="Palatino Linotype" pitchFamily="18" charset="0"/>
              </a:rPr>
              <a:t>of population growth, etc</a:t>
            </a:r>
            <a:r>
              <a:rPr lang="en-US" sz="2800" b="1" dirty="0" smtClean="0">
                <a:latin typeface="Palatino Linotype" pitchFamily="18" charset="0"/>
              </a:rPr>
              <a:t>.</a:t>
            </a:r>
            <a:endParaRPr lang="en-US" sz="2800" b="1" dirty="0">
              <a:latin typeface="Palatino Linotype" pitchFamily="18" charset="0"/>
            </a:endParaRPr>
          </a:p>
        </p:txBody>
      </p:sp>
    </p:spTree>
    <p:extLst>
      <p:ext uri="{BB962C8B-B14F-4D97-AF65-F5344CB8AC3E}">
        <p14:creationId xmlns:p14="http://schemas.microsoft.com/office/powerpoint/2010/main" val="1918260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9512" y="310589"/>
            <a:ext cx="8856984" cy="830997"/>
          </a:xfrm>
        </p:spPr>
        <p:txBody>
          <a:bodyPr wrap="square">
            <a:spAutoFit/>
          </a:bodyPr>
          <a:lstStyle/>
          <a:p>
            <a:r>
              <a:rPr lang="en-US" sz="4800" dirty="0" smtClean="0">
                <a:latin typeface="Palatino Linotype" pitchFamily="18" charset="0"/>
              </a:rPr>
              <a:t>The </a:t>
            </a:r>
            <a:r>
              <a:rPr lang="en-US" sz="4800" dirty="0">
                <a:latin typeface="Palatino Linotype" pitchFamily="18" charset="0"/>
              </a:rPr>
              <a:t>initial agent -based model</a:t>
            </a:r>
            <a:endParaRPr lang="ru-RU" sz="4800" dirty="0">
              <a:latin typeface="Palatino Linotype" pitchFamily="18" charset="0"/>
            </a:endParaRPr>
          </a:p>
        </p:txBody>
      </p:sp>
      <p:sp>
        <p:nvSpPr>
          <p:cNvPr id="4" name="Rectangle 3"/>
          <p:cNvSpPr>
            <a:spLocks noGrp="1" noChangeArrowheads="1"/>
          </p:cNvSpPr>
          <p:nvPr>
            <p:ph idx="1"/>
          </p:nvPr>
        </p:nvSpPr>
        <p:spPr>
          <a:xfrm>
            <a:off x="107504" y="1628800"/>
            <a:ext cx="8928992" cy="4819781"/>
          </a:xfrm>
        </p:spPr>
        <p:txBody>
          <a:bodyPr wrap="square">
            <a:spAutoFit/>
          </a:bodyPr>
          <a:lstStyle/>
          <a:p>
            <a:pPr marL="0" indent="0" algn="just">
              <a:buNone/>
            </a:pPr>
            <a:r>
              <a:rPr lang="en-US" dirty="0" smtClean="0">
                <a:latin typeface="Palatino Linotype" pitchFamily="18" charset="0"/>
              </a:rPr>
              <a:t>The </a:t>
            </a:r>
            <a:r>
              <a:rPr lang="en-US" dirty="0">
                <a:latin typeface="Palatino Linotype" pitchFamily="18" charset="0"/>
              </a:rPr>
              <a:t>major actions of agents are:</a:t>
            </a:r>
          </a:p>
          <a:p>
            <a:pPr marL="0" indent="0" algn="just">
              <a:buNone/>
            </a:pPr>
            <a:r>
              <a:rPr lang="en-US" dirty="0">
                <a:latin typeface="Palatino Linotype" pitchFamily="18" charset="0"/>
              </a:rPr>
              <a:t>• aging (change from the category «children» to category «working age adults», and then  - to «pensioners</a:t>
            </a:r>
            <a:r>
              <a:rPr lang="en-US" dirty="0" smtClean="0">
                <a:latin typeface="Palatino Linotype" pitchFamily="18" charset="0"/>
              </a:rPr>
              <a:t>»); • </a:t>
            </a:r>
            <a:r>
              <a:rPr lang="en-US" dirty="0">
                <a:latin typeface="Palatino Linotype" pitchFamily="18" charset="0"/>
              </a:rPr>
              <a:t>creating family</a:t>
            </a:r>
            <a:r>
              <a:rPr lang="en-US" dirty="0" smtClean="0">
                <a:latin typeface="Palatino Linotype" pitchFamily="18" charset="0"/>
              </a:rPr>
              <a:t>; • </a:t>
            </a:r>
            <a:r>
              <a:rPr lang="en-US" dirty="0">
                <a:latin typeface="Palatino Linotype" pitchFamily="18" charset="0"/>
              </a:rPr>
              <a:t>giving birth to a child</a:t>
            </a:r>
            <a:r>
              <a:rPr lang="en-US" dirty="0" smtClean="0">
                <a:latin typeface="Palatino Linotype" pitchFamily="18" charset="0"/>
              </a:rPr>
              <a:t>; • </a:t>
            </a:r>
            <a:r>
              <a:rPr lang="en-US" dirty="0">
                <a:latin typeface="Palatino Linotype" pitchFamily="18" charset="0"/>
              </a:rPr>
              <a:t>acquiring profession</a:t>
            </a:r>
            <a:r>
              <a:rPr lang="en-US" dirty="0" smtClean="0">
                <a:latin typeface="Palatino Linotype" pitchFamily="18" charset="0"/>
              </a:rPr>
              <a:t>; • </a:t>
            </a:r>
            <a:r>
              <a:rPr lang="en-US" dirty="0">
                <a:latin typeface="Palatino Linotype" pitchFamily="18" charset="0"/>
              </a:rPr>
              <a:t>religious activity</a:t>
            </a:r>
            <a:r>
              <a:rPr lang="en-US" dirty="0" smtClean="0">
                <a:latin typeface="Palatino Linotype" pitchFamily="18" charset="0"/>
              </a:rPr>
              <a:t>; • </a:t>
            </a:r>
            <a:r>
              <a:rPr lang="en-US" dirty="0">
                <a:latin typeface="Palatino Linotype" pitchFamily="18" charset="0"/>
              </a:rPr>
              <a:t>change of job</a:t>
            </a:r>
            <a:r>
              <a:rPr lang="en-US" dirty="0" smtClean="0">
                <a:latin typeface="Palatino Linotype" pitchFamily="18" charset="0"/>
              </a:rPr>
              <a:t>; • </a:t>
            </a:r>
            <a:r>
              <a:rPr lang="en-US" dirty="0">
                <a:latin typeface="Palatino Linotype" pitchFamily="18" charset="0"/>
              </a:rPr>
              <a:t>migration to other regions (or countries).</a:t>
            </a:r>
          </a:p>
          <a:p>
            <a:pPr marL="0" indent="0" algn="just">
              <a:buNone/>
            </a:pPr>
            <a:r>
              <a:rPr lang="en-US" dirty="0">
                <a:latin typeface="Palatino Linotype" pitchFamily="18" charset="0"/>
              </a:rPr>
              <a:t>These actions are accompanied by the change in the number </a:t>
            </a:r>
            <a:r>
              <a:rPr lang="en-US" dirty="0" smtClean="0">
                <a:latin typeface="Palatino Linotype" pitchFamily="18" charset="0"/>
              </a:rPr>
              <a:t>agents </a:t>
            </a:r>
            <a:r>
              <a:rPr lang="en-US" dirty="0">
                <a:latin typeface="Palatino Linotype" pitchFamily="18" charset="0"/>
              </a:rPr>
              <a:t>within </a:t>
            </a:r>
            <a:r>
              <a:rPr lang="en-US" dirty="0" smtClean="0">
                <a:latin typeface="Palatino Linotype" pitchFamily="18" charset="0"/>
              </a:rPr>
              <a:t>corresponding </a:t>
            </a:r>
            <a:r>
              <a:rPr lang="en-US" dirty="0">
                <a:latin typeface="Palatino Linotype" pitchFamily="18" charset="0"/>
              </a:rPr>
              <a:t>groups with respect to (a) ethnicity, (b) religion, (c) nationality etc.</a:t>
            </a:r>
          </a:p>
          <a:p>
            <a:pPr marL="0" indent="0" algn="just">
              <a:buNone/>
            </a:pPr>
            <a:r>
              <a:rPr lang="en-US" dirty="0">
                <a:latin typeface="Palatino Linotype" pitchFamily="18" charset="0"/>
              </a:rPr>
              <a:t>Statistics manuals of </a:t>
            </a:r>
            <a:r>
              <a:rPr lang="en-US" dirty="0" err="1">
                <a:latin typeface="Palatino Linotype" pitchFamily="18" charset="0"/>
              </a:rPr>
              <a:t>Rosstat</a:t>
            </a:r>
            <a:r>
              <a:rPr lang="en-US" dirty="0">
                <a:latin typeface="Palatino Linotype" pitchFamily="18" charset="0"/>
              </a:rPr>
              <a:t>, as well as sociological databases of RLMS (The Russia Longitudinal Monitoring Survey) were used to fill the model with the necessary data.</a:t>
            </a:r>
          </a:p>
        </p:txBody>
      </p:sp>
    </p:spTree>
    <p:extLst>
      <p:ext uri="{BB962C8B-B14F-4D97-AF65-F5344CB8AC3E}">
        <p14:creationId xmlns:p14="http://schemas.microsoft.com/office/powerpoint/2010/main" val="2557675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1700808"/>
            <a:ext cx="8928992" cy="4598182"/>
          </a:xfrm>
        </p:spPr>
        <p:txBody>
          <a:bodyPr wrap="square">
            <a:spAutoFit/>
          </a:bodyPr>
          <a:lstStyle/>
          <a:p>
            <a:pPr marL="0" indent="0" algn="just">
              <a:buNone/>
            </a:pPr>
            <a:r>
              <a:rPr lang="en-US" dirty="0">
                <a:latin typeface="Palatino Linotype" pitchFamily="18" charset="0"/>
              </a:rPr>
              <a:t>Earlier we had already discussed the problems of using ABM development tools for the realization of projects, carried out on the computing clusters of the </a:t>
            </a:r>
            <a:r>
              <a:rPr lang="en-US" dirty="0" smtClean="0">
                <a:latin typeface="Palatino Linotype" pitchFamily="18" charset="0"/>
              </a:rPr>
              <a:t>supercomputer</a:t>
            </a:r>
            <a:r>
              <a:rPr lang="en-US" dirty="0">
                <a:latin typeface="Palatino Linotype" pitchFamily="18" charset="0"/>
              </a:rPr>
              <a:t>. Due to the difficulties in separating the computing part from the presentational part, as well as to the realization of the code using a high level of the JAVA language the productivity of the implementation of the code is significantly lower for </a:t>
            </a:r>
            <a:r>
              <a:rPr lang="en-US" dirty="0" err="1">
                <a:latin typeface="Palatino Linotype" pitchFamily="18" charset="0"/>
              </a:rPr>
              <a:t>AnyLogic</a:t>
            </a:r>
            <a:r>
              <a:rPr lang="en-US" dirty="0">
                <a:latin typeface="Palatino Linotype" pitchFamily="18" charset="0"/>
              </a:rPr>
              <a:t> than for ADEVS. Apart from that, it is extremely difficult to reprocess the generated code into a concurrently executed program. </a:t>
            </a:r>
          </a:p>
          <a:p>
            <a:pPr marL="0" indent="0" algn="just">
              <a:buNone/>
            </a:pPr>
            <a:r>
              <a:rPr lang="en-US" dirty="0">
                <a:latin typeface="Palatino Linotype" pitchFamily="18" charset="0"/>
              </a:rPr>
              <a:t>Below is the algorithm of the conversion of the </a:t>
            </a:r>
            <a:r>
              <a:rPr lang="en-US" dirty="0" err="1">
                <a:latin typeface="Palatino Linotype" pitchFamily="18" charset="0"/>
              </a:rPr>
              <a:t>AnyLogic</a:t>
            </a:r>
            <a:r>
              <a:rPr lang="en-US" dirty="0">
                <a:latin typeface="Palatino Linotype" pitchFamily="18" charset="0"/>
              </a:rPr>
              <a:t> model into a </a:t>
            </a:r>
            <a:r>
              <a:rPr lang="en-US" dirty="0" smtClean="0">
                <a:latin typeface="Palatino Linotype" pitchFamily="18" charset="0"/>
              </a:rPr>
              <a:t>supercomputer </a:t>
            </a:r>
            <a:r>
              <a:rPr lang="en-US" dirty="0">
                <a:latin typeface="Palatino Linotype" pitchFamily="18" charset="0"/>
              </a:rPr>
              <a:t>program.</a:t>
            </a:r>
          </a:p>
        </p:txBody>
      </p:sp>
      <p:sp>
        <p:nvSpPr>
          <p:cNvPr id="4" name="Rectangle 3"/>
          <p:cNvSpPr txBox="1">
            <a:spLocks noChangeArrowheads="1"/>
          </p:cNvSpPr>
          <p:nvPr/>
        </p:nvSpPr>
        <p:spPr>
          <a:xfrm>
            <a:off x="107504" y="116632"/>
            <a:ext cx="8928992" cy="132343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4000" b="1" dirty="0" smtClean="0">
                <a:solidFill>
                  <a:schemeClr val="bg1"/>
                </a:solidFill>
                <a:latin typeface="Palatino Linotype" pitchFamily="18" charset="0"/>
              </a:rPr>
              <a:t>Conversion </a:t>
            </a:r>
            <a:r>
              <a:rPr lang="en-US" sz="4000" b="1" dirty="0">
                <a:solidFill>
                  <a:schemeClr val="bg1"/>
                </a:solidFill>
                <a:latin typeface="Palatino Linotype" pitchFamily="18" charset="0"/>
              </a:rPr>
              <a:t>of the Model into a Supercomputer </a:t>
            </a:r>
            <a:r>
              <a:rPr lang="en-US" sz="4000" b="1" dirty="0" smtClean="0">
                <a:solidFill>
                  <a:schemeClr val="bg1"/>
                </a:solidFill>
                <a:latin typeface="Palatino Linotype" pitchFamily="18" charset="0"/>
              </a:rPr>
              <a:t>Program</a:t>
            </a:r>
            <a:endParaRPr lang="ru-RU" sz="40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1825075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1631697"/>
            <a:ext cx="8928992" cy="4893647"/>
          </a:xfrm>
        </p:spPr>
        <p:txBody>
          <a:bodyPr wrap="square">
            <a:spAutoFit/>
          </a:bodyPr>
          <a:lstStyle/>
          <a:p>
            <a:pPr marL="0" indent="446088" algn="just" hangingPunct="0">
              <a:spcBef>
                <a:spcPts val="0"/>
              </a:spcBef>
              <a:buFont typeface="Wingdings" panose="05000000000000000000" pitchFamily="2" charset="2"/>
              <a:buChar char="q"/>
            </a:pPr>
            <a:r>
              <a:rPr lang="en-US" dirty="0">
                <a:latin typeface="Times New Roman"/>
                <a:ea typeface="Times New Roman"/>
              </a:rPr>
              <a:t>The models in the </a:t>
            </a:r>
            <a:r>
              <a:rPr lang="en-US" dirty="0" err="1">
                <a:latin typeface="Times New Roman"/>
                <a:ea typeface="Times New Roman"/>
              </a:rPr>
              <a:t>AnyLogic</a:t>
            </a:r>
            <a:r>
              <a:rPr lang="en-US" dirty="0">
                <a:latin typeface="Times New Roman"/>
                <a:ea typeface="Times New Roman"/>
              </a:rPr>
              <a:t> project are kept in the format of an XML-file, containing the tree diagram of the parameters necessary for the generation of the code: classes of agents, parameters, elements of the presentation, descriptions of the UML-diagrams of the behavior of agents. </a:t>
            </a:r>
            <a:endParaRPr lang="ru-RU" dirty="0">
              <a:latin typeface="Times New Roman"/>
              <a:ea typeface="Times New Roman"/>
            </a:endParaRPr>
          </a:p>
          <a:p>
            <a:pPr marL="0" indent="446088" algn="just" hangingPunct="0">
              <a:spcBef>
                <a:spcPts val="0"/>
              </a:spcBef>
              <a:buFont typeface="Wingdings" panose="05000000000000000000" pitchFamily="2" charset="2"/>
              <a:buChar char="q"/>
            </a:pPr>
            <a:r>
              <a:rPr lang="en-US" dirty="0">
                <a:latin typeface="Times New Roman"/>
                <a:ea typeface="Times New Roman"/>
              </a:rPr>
              <a:t>During the work of the converter this tree diagram is translated into code C++ of the program, calculating this model. The entry of the tree is executed “depth wise”. At that, the following key stages are marked, and their combination with the translation process is carried out.   </a:t>
            </a:r>
            <a:endParaRPr lang="ru-RU" dirty="0">
              <a:latin typeface="Times New Roman"/>
              <a:ea typeface="Times New Roman"/>
            </a:endParaRPr>
          </a:p>
          <a:p>
            <a:pPr indent="468313" algn="just" hangingPunct="0">
              <a:spcBef>
                <a:spcPts val="0"/>
              </a:spcBef>
            </a:pPr>
            <a:r>
              <a:rPr lang="en-US" dirty="0">
                <a:latin typeface="Times New Roman"/>
                <a:ea typeface="Times New Roman"/>
              </a:rPr>
              <a:t>1. </a:t>
            </a:r>
            <a:r>
              <a:rPr lang="en-US" i="1" dirty="0">
                <a:latin typeface="Times New Roman"/>
                <a:ea typeface="Times New Roman"/>
              </a:rPr>
              <a:t>Generating the main </a:t>
            </a:r>
            <a:r>
              <a:rPr lang="en-US" i="1" dirty="0" smtClean="0">
                <a:latin typeface="Times New Roman"/>
                <a:ea typeface="Times New Roman"/>
              </a:rPr>
              <a:t>parameters</a:t>
            </a:r>
            <a:r>
              <a:rPr lang="en-US" dirty="0" smtClean="0">
                <a:latin typeface="Times New Roman"/>
                <a:ea typeface="Times New Roman"/>
              </a:rPr>
              <a:t>. </a:t>
            </a:r>
            <a:endParaRPr lang="ru-RU" dirty="0">
              <a:latin typeface="Times New Roman"/>
              <a:ea typeface="Times New Roman"/>
            </a:endParaRPr>
          </a:p>
          <a:p>
            <a:pPr indent="468313" algn="just" hangingPunct="0">
              <a:spcBef>
                <a:spcPts val="0"/>
              </a:spcBef>
            </a:pPr>
            <a:r>
              <a:rPr lang="en-US" dirty="0">
                <a:latin typeface="Times New Roman"/>
                <a:ea typeface="Times New Roman"/>
              </a:rPr>
              <a:t>2. </a:t>
            </a:r>
            <a:r>
              <a:rPr lang="en-US" i="1" dirty="0">
                <a:latin typeface="Times New Roman"/>
                <a:ea typeface="Times New Roman"/>
              </a:rPr>
              <a:t>Generating classes. </a:t>
            </a:r>
            <a:endParaRPr lang="ru-RU" dirty="0">
              <a:latin typeface="Times New Roman"/>
              <a:ea typeface="Times New Roman"/>
            </a:endParaRPr>
          </a:p>
          <a:p>
            <a:pPr indent="468313" algn="just" hangingPunct="0">
              <a:spcBef>
                <a:spcPts val="0"/>
              </a:spcBef>
            </a:pPr>
            <a:r>
              <a:rPr lang="en-US" dirty="0">
                <a:latin typeface="Times New Roman"/>
                <a:ea typeface="Times New Roman"/>
              </a:rPr>
              <a:t>3. </a:t>
            </a:r>
            <a:r>
              <a:rPr lang="en-US" i="1" dirty="0">
                <a:latin typeface="Times New Roman"/>
                <a:ea typeface="Times New Roman"/>
              </a:rPr>
              <a:t>Generating the </a:t>
            </a:r>
            <a:r>
              <a:rPr lang="en-US" i="1" dirty="0" smtClean="0">
                <a:latin typeface="Times New Roman"/>
                <a:ea typeface="Times New Roman"/>
              </a:rPr>
              <a:t>simulator.</a:t>
            </a:r>
            <a:endParaRPr lang="en-US" dirty="0" smtClean="0">
              <a:latin typeface="Times New Roman"/>
              <a:ea typeface="Times New Roman"/>
            </a:endParaRPr>
          </a:p>
          <a:p>
            <a:pPr indent="468313" algn="just" hangingPunct="0">
              <a:spcBef>
                <a:spcPts val="0"/>
              </a:spcBef>
            </a:pPr>
            <a:r>
              <a:rPr lang="en-US" dirty="0" smtClean="0">
                <a:latin typeface="Times New Roman"/>
                <a:ea typeface="Times New Roman"/>
              </a:rPr>
              <a:t>4</a:t>
            </a:r>
            <a:r>
              <a:rPr lang="en-US" dirty="0">
                <a:latin typeface="Times New Roman"/>
                <a:ea typeface="Times New Roman"/>
              </a:rPr>
              <a:t>. </a:t>
            </a:r>
            <a:r>
              <a:rPr lang="en-US" i="1" dirty="0">
                <a:latin typeface="Times New Roman"/>
                <a:ea typeface="Times New Roman"/>
              </a:rPr>
              <a:t>Generating shared files of the </a:t>
            </a:r>
            <a:r>
              <a:rPr lang="en-US" i="1" dirty="0" smtClean="0">
                <a:latin typeface="Times New Roman"/>
                <a:ea typeface="Times New Roman"/>
              </a:rPr>
              <a:t>project</a:t>
            </a:r>
            <a:endParaRPr lang="en-US" dirty="0">
              <a:latin typeface="Palatino Linotype" pitchFamily="18" charset="0"/>
            </a:endParaRPr>
          </a:p>
        </p:txBody>
      </p:sp>
      <p:sp>
        <p:nvSpPr>
          <p:cNvPr id="4" name="Rectangle 3"/>
          <p:cNvSpPr txBox="1">
            <a:spLocks noChangeArrowheads="1"/>
          </p:cNvSpPr>
          <p:nvPr/>
        </p:nvSpPr>
        <p:spPr>
          <a:xfrm>
            <a:off x="107504" y="355303"/>
            <a:ext cx="8928992" cy="769441"/>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4400" b="1" dirty="0" smtClean="0">
                <a:solidFill>
                  <a:schemeClr val="bg1"/>
                </a:solidFill>
                <a:latin typeface="Palatino Linotype" pitchFamily="18" charset="0"/>
              </a:rPr>
              <a:t>Translation </a:t>
            </a:r>
            <a:r>
              <a:rPr lang="en-US" sz="4400" b="1" dirty="0">
                <a:solidFill>
                  <a:schemeClr val="bg1"/>
                </a:solidFill>
                <a:latin typeface="Palatino Linotype" pitchFamily="18" charset="0"/>
              </a:rPr>
              <a:t>of the </a:t>
            </a:r>
            <a:r>
              <a:rPr lang="en-US" sz="4400" b="1" dirty="0" smtClean="0">
                <a:solidFill>
                  <a:schemeClr val="bg1"/>
                </a:solidFill>
                <a:latin typeface="Palatino Linotype" pitchFamily="18" charset="0"/>
              </a:rPr>
              <a:t>Model</a:t>
            </a:r>
            <a:endParaRPr lang="ru-RU" sz="44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2347133"/>
            <a:ext cx="8928992" cy="3170099"/>
          </a:xfrm>
        </p:spPr>
        <p:txBody>
          <a:bodyPr wrap="square">
            <a:spAutoFit/>
          </a:bodyPr>
          <a:lstStyle/>
          <a:p>
            <a:pPr marL="0" indent="0" algn="just">
              <a:buNone/>
            </a:pPr>
            <a:r>
              <a:rPr lang="en-US" sz="4000" dirty="0">
                <a:latin typeface="Palatino Linotype" pitchFamily="18" charset="0"/>
              </a:rPr>
              <a:t>Data from the </a:t>
            </a:r>
            <a:r>
              <a:rPr lang="en-US" sz="4000" dirty="0" err="1">
                <a:latin typeface="Palatino Linotype" pitchFamily="18" charset="0"/>
              </a:rPr>
              <a:t>geoinformation</a:t>
            </a:r>
            <a:r>
              <a:rPr lang="en-US" sz="4000" dirty="0">
                <a:latin typeface="Palatino Linotype" pitchFamily="18" charset="0"/>
              </a:rPr>
              <a:t> component of the initial model (map of Russia), containing all of the necessary information is imported into the model as input data.</a:t>
            </a:r>
          </a:p>
        </p:txBody>
      </p:sp>
      <p:sp>
        <p:nvSpPr>
          <p:cNvPr id="4" name="Rectangle 3"/>
          <p:cNvSpPr txBox="1">
            <a:spLocks noChangeArrowheads="1"/>
          </p:cNvSpPr>
          <p:nvPr/>
        </p:nvSpPr>
        <p:spPr>
          <a:xfrm>
            <a:off x="107504" y="304200"/>
            <a:ext cx="8928992" cy="769441"/>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4400" b="1" dirty="0" smtClean="0">
                <a:solidFill>
                  <a:schemeClr val="bg1"/>
                </a:solidFill>
                <a:latin typeface="Palatino Linotype" pitchFamily="18" charset="0"/>
              </a:rPr>
              <a:t>Import </a:t>
            </a:r>
            <a:r>
              <a:rPr lang="en-US" sz="4400" b="1" dirty="0">
                <a:solidFill>
                  <a:schemeClr val="bg1"/>
                </a:solidFill>
                <a:latin typeface="Palatino Linotype" pitchFamily="18" charset="0"/>
              </a:rPr>
              <a:t>of Incoming Data</a:t>
            </a:r>
            <a:endParaRPr lang="ru-RU" sz="44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1275698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1511605"/>
            <a:ext cx="8928992" cy="5373779"/>
          </a:xfrm>
        </p:spPr>
        <p:txBody>
          <a:bodyPr wrap="square">
            <a:spAutoFit/>
          </a:bodyPr>
          <a:lstStyle/>
          <a:p>
            <a:pPr marL="0" indent="0" algn="just">
              <a:buNone/>
            </a:pPr>
            <a:r>
              <a:rPr lang="en-US" sz="2200" dirty="0">
                <a:latin typeface="Palatino Linotype" pitchFamily="18" charset="0"/>
              </a:rPr>
              <a:t>When generating the functions from the tree the following information is read: name of function, return type, parameters and its body. </a:t>
            </a:r>
          </a:p>
          <a:p>
            <a:pPr marL="0" indent="0" algn="just">
              <a:buNone/>
            </a:pPr>
            <a:r>
              <a:rPr lang="en-US" sz="2200" dirty="0" smtClean="0">
                <a:latin typeface="Palatino Linotype" pitchFamily="18" charset="0"/>
              </a:rPr>
              <a:t>In </a:t>
            </a:r>
            <a:r>
              <a:rPr lang="en-US" sz="2200" dirty="0">
                <a:latin typeface="Palatino Linotype" pitchFamily="18" charset="0"/>
              </a:rPr>
              <a:t>the course of the translation the need for the transformation of the initial </a:t>
            </a:r>
            <a:r>
              <a:rPr lang="en-US" sz="2200" dirty="0" smtClean="0">
                <a:latin typeface="Palatino Linotype" pitchFamily="18" charset="0"/>
              </a:rPr>
              <a:t>functions </a:t>
            </a:r>
            <a:r>
              <a:rPr lang="en-US" sz="2200" dirty="0">
                <a:latin typeface="Palatino Linotype" pitchFamily="18" charset="0"/>
              </a:rPr>
              <a:t>code from the Java language to the C++ often arises.  It can be presented in the form of sequential replacements of constructions, for example:</a:t>
            </a:r>
          </a:p>
          <a:p>
            <a:pPr marL="0" indent="354013" algn="just">
              <a:buNone/>
            </a:pPr>
            <a:r>
              <a:rPr lang="en-US" sz="2200" dirty="0" smtClean="0">
                <a:latin typeface="Palatino Linotype" pitchFamily="18" charset="0"/>
              </a:rPr>
              <a:t>• </a:t>
            </a:r>
            <a:r>
              <a:rPr lang="en-US" sz="2200" b="1" i="1" dirty="0" smtClean="0">
                <a:latin typeface="Palatino Linotype" pitchFamily="18" charset="0"/>
              </a:rPr>
              <a:t>Transformation </a:t>
            </a:r>
            <a:r>
              <a:rPr lang="en-US" sz="2200" b="1" i="1" dirty="0">
                <a:latin typeface="Palatino Linotype" pitchFamily="18" charset="0"/>
              </a:rPr>
              <a:t>of cycles</a:t>
            </a:r>
            <a:r>
              <a:rPr lang="en-US" sz="2200" dirty="0">
                <a:latin typeface="Palatino Linotype" pitchFamily="18" charset="0"/>
              </a:rPr>
              <a:t>: Java-format.</a:t>
            </a:r>
          </a:p>
          <a:p>
            <a:pPr marL="0" indent="354013" algn="just">
              <a:buNone/>
            </a:pPr>
            <a:r>
              <a:rPr lang="en-US" sz="2200" dirty="0" smtClean="0">
                <a:latin typeface="Palatino Linotype" pitchFamily="18" charset="0"/>
              </a:rPr>
              <a:t>• </a:t>
            </a:r>
            <a:r>
              <a:rPr lang="en-US" sz="2200" b="1" i="1" dirty="0" smtClean="0">
                <a:latin typeface="Palatino Linotype" pitchFamily="18" charset="0"/>
              </a:rPr>
              <a:t>Transformation </a:t>
            </a:r>
            <a:r>
              <a:rPr lang="en-US" sz="2200" b="1" i="1" dirty="0">
                <a:latin typeface="Palatino Linotype" pitchFamily="18" charset="0"/>
              </a:rPr>
              <a:t>of pointers</a:t>
            </a:r>
            <a:r>
              <a:rPr lang="en-US" sz="2200" dirty="0">
                <a:latin typeface="Palatino Linotype" pitchFamily="18" charset="0"/>
              </a:rPr>
              <a:t>. Java, unlike C++, does not contain such an </a:t>
            </a:r>
            <a:r>
              <a:rPr lang="en-US" sz="2200" dirty="0" smtClean="0">
                <a:latin typeface="Palatino Linotype" pitchFamily="18" charset="0"/>
              </a:rPr>
              <a:t>obvious </a:t>
            </a:r>
            <a:r>
              <a:rPr lang="en-US" sz="2200" dirty="0">
                <a:latin typeface="Palatino Linotype" pitchFamily="18" charset="0"/>
              </a:rPr>
              <a:t>distinction between the object and the object pointer, hence the structure of the work with them does not differ. That is why a list of classes is introduced, in which it is important to use operations with object pointers, and not with the object itself, and all of the variables of such classes are monitored with the subsequent replacement of addresses to the objects with corresponding addresses to the object pointers within the framework of the given function.  </a:t>
            </a:r>
          </a:p>
        </p:txBody>
      </p:sp>
      <p:sp>
        <p:nvSpPr>
          <p:cNvPr id="4" name="Rectangle 3"/>
          <p:cNvSpPr txBox="1">
            <a:spLocks noChangeArrowheads="1"/>
          </p:cNvSpPr>
          <p:nvPr/>
        </p:nvSpPr>
        <p:spPr>
          <a:xfrm>
            <a:off x="107504" y="304200"/>
            <a:ext cx="8928992" cy="892552"/>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2600" b="1" dirty="0" smtClean="0">
                <a:solidFill>
                  <a:schemeClr val="bg1"/>
                </a:solidFill>
                <a:latin typeface="Palatino Linotype" pitchFamily="18" charset="0"/>
              </a:rPr>
              <a:t>Generating </a:t>
            </a:r>
            <a:r>
              <a:rPr lang="en-US" sz="2600" b="1" dirty="0">
                <a:solidFill>
                  <a:schemeClr val="bg1"/>
                </a:solidFill>
                <a:latin typeface="Palatino Linotype" pitchFamily="18" charset="0"/>
              </a:rPr>
              <a:t>Classes and the Transformation of the Functions Code</a:t>
            </a:r>
            <a:endParaRPr lang="ru-RU" sz="26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1635568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1844824"/>
            <a:ext cx="8928992" cy="4228850"/>
          </a:xfrm>
        </p:spPr>
        <p:txBody>
          <a:bodyPr wrap="square">
            <a:spAutoFit/>
          </a:bodyPr>
          <a:lstStyle/>
          <a:p>
            <a:pPr marL="0" indent="0" algn="just">
              <a:buNone/>
            </a:pPr>
            <a:r>
              <a:rPr lang="en-US" dirty="0" smtClean="0">
                <a:latin typeface="Palatino Linotype" pitchFamily="18" charset="0"/>
              </a:rPr>
              <a:t>• </a:t>
            </a:r>
            <a:r>
              <a:rPr lang="en-US" b="1" i="1" dirty="0" smtClean="0">
                <a:latin typeface="Palatino Linotype" pitchFamily="18" charset="0"/>
              </a:rPr>
              <a:t>The </a:t>
            </a:r>
            <a:r>
              <a:rPr lang="en-US" b="1" i="1" dirty="0">
                <a:latin typeface="Palatino Linotype" pitchFamily="18" charset="0"/>
              </a:rPr>
              <a:t>opening of “black boxes”</a:t>
            </a:r>
            <a:r>
              <a:rPr lang="en-US" dirty="0">
                <a:latin typeface="Palatino Linotype" pitchFamily="18" charset="0"/>
              </a:rPr>
              <a:t>. In Java, and in the </a:t>
            </a:r>
            <a:r>
              <a:rPr lang="en-US" dirty="0" err="1">
                <a:latin typeface="Palatino Linotype" pitchFamily="18" charset="0"/>
              </a:rPr>
              <a:t>AnyLogic</a:t>
            </a:r>
            <a:r>
              <a:rPr lang="en-US" dirty="0">
                <a:latin typeface="Palatino Linotype" pitchFamily="18" charset="0"/>
              </a:rPr>
              <a:t> library in </a:t>
            </a:r>
            <a:r>
              <a:rPr lang="en-US" dirty="0" smtClean="0">
                <a:latin typeface="Palatino Linotype" pitchFamily="18" charset="0"/>
              </a:rPr>
              <a:t>particular</a:t>
            </a:r>
            <a:r>
              <a:rPr lang="en-US" dirty="0">
                <a:latin typeface="Palatino Linotype" pitchFamily="18" charset="0"/>
              </a:rPr>
              <a:t>, there is a certain number of functions and classes, which do not have analogues in the C++ itself, nor in the ADEVS library. Due to this fact additional libraries </a:t>
            </a:r>
            <a:r>
              <a:rPr lang="en-US" dirty="0" err="1">
                <a:latin typeface="Palatino Linotype" pitchFamily="18" charset="0"/>
              </a:rPr>
              <a:t>shapes.h</a:t>
            </a:r>
            <a:r>
              <a:rPr lang="en-US" dirty="0">
                <a:latin typeface="Palatino Linotype" pitchFamily="18" charset="0"/>
              </a:rPr>
              <a:t>, </a:t>
            </a:r>
            <a:r>
              <a:rPr lang="en-US" dirty="0" err="1">
                <a:latin typeface="Palatino Linotype" pitchFamily="18" charset="0"/>
              </a:rPr>
              <a:t>mdb-work.h</a:t>
            </a:r>
            <a:r>
              <a:rPr lang="en-US" dirty="0">
                <a:latin typeface="Palatino Linotype" pitchFamily="18" charset="0"/>
              </a:rPr>
              <a:t> had been created, which compensate for the missing functions. </a:t>
            </a:r>
          </a:p>
          <a:p>
            <a:pPr marL="0" indent="0" algn="just">
              <a:buNone/>
            </a:pPr>
            <a:r>
              <a:rPr lang="en-US" dirty="0" smtClean="0">
                <a:latin typeface="Palatino Linotype" pitchFamily="18" charset="0"/>
              </a:rPr>
              <a:t>• During </a:t>
            </a:r>
            <a:r>
              <a:rPr lang="en-US" dirty="0">
                <a:latin typeface="Palatino Linotype" pitchFamily="18" charset="0"/>
              </a:rPr>
              <a:t>the generating stage of the main parameters of the lists of classes the name of the main class and the names of the modulated agent-classes are obtained. The procedure of adding an agent into the visibility range of the simulator is </a:t>
            </a:r>
            <a:r>
              <a:rPr lang="en-US" dirty="0" smtClean="0">
                <a:latin typeface="Palatino Linotype" pitchFamily="18" charset="0"/>
              </a:rPr>
              <a:t>introduced </a:t>
            </a:r>
            <a:r>
              <a:rPr lang="en-US" dirty="0">
                <a:latin typeface="Palatino Linotype" pitchFamily="18" charset="0"/>
              </a:rPr>
              <a:t>into the code of the main class</a:t>
            </a:r>
            <a:r>
              <a:rPr lang="en-US" dirty="0" smtClean="0">
                <a:latin typeface="Palatino Linotype" pitchFamily="18" charset="0"/>
              </a:rPr>
              <a:t>.</a:t>
            </a:r>
            <a:endParaRPr lang="en-US" dirty="0">
              <a:latin typeface="Palatino Linotype" pitchFamily="18" charset="0"/>
            </a:endParaRPr>
          </a:p>
        </p:txBody>
      </p:sp>
      <p:sp>
        <p:nvSpPr>
          <p:cNvPr id="4" name="Rectangle 3"/>
          <p:cNvSpPr txBox="1">
            <a:spLocks noChangeArrowheads="1"/>
          </p:cNvSpPr>
          <p:nvPr/>
        </p:nvSpPr>
        <p:spPr>
          <a:xfrm>
            <a:off x="107504" y="304200"/>
            <a:ext cx="8928992" cy="892552"/>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2600" b="1" dirty="0" smtClean="0">
                <a:solidFill>
                  <a:schemeClr val="bg1"/>
                </a:solidFill>
                <a:latin typeface="Palatino Linotype" pitchFamily="18" charset="0"/>
              </a:rPr>
              <a:t>Generating </a:t>
            </a:r>
            <a:r>
              <a:rPr lang="en-US" sz="2600" b="1" dirty="0">
                <a:solidFill>
                  <a:schemeClr val="bg1"/>
                </a:solidFill>
                <a:latin typeface="Palatino Linotype" pitchFamily="18" charset="0"/>
              </a:rPr>
              <a:t>Classes and the Transformation of the Functions Code</a:t>
            </a:r>
            <a:endParaRPr lang="ru-RU" sz="26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4284003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1857013"/>
            <a:ext cx="8928992" cy="4524315"/>
          </a:xfrm>
        </p:spPr>
        <p:txBody>
          <a:bodyPr wrap="square">
            <a:spAutoFit/>
          </a:bodyPr>
          <a:lstStyle/>
          <a:p>
            <a:pPr marL="0" indent="0" algn="just">
              <a:buNone/>
            </a:pPr>
            <a:r>
              <a:rPr lang="en-US" sz="3200" dirty="0">
                <a:latin typeface="Palatino Linotype" pitchFamily="18" charset="0"/>
              </a:rPr>
              <a:t>In the process of generating outside objects a separate function «Main::</a:t>
            </a:r>
            <a:r>
              <a:rPr lang="en-US" sz="3200" dirty="0" err="1">
                <a:latin typeface="Palatino Linotype" pitchFamily="18" charset="0"/>
              </a:rPr>
              <a:t>initShapes</a:t>
            </a:r>
            <a:r>
              <a:rPr lang="en-US" sz="3200" dirty="0">
                <a:latin typeface="Palatino Linotype" pitchFamily="18" charset="0"/>
              </a:rPr>
              <a:t>()» is created, which contains all of the “graphic information”, i.e. the initialization of all figures, the classes of which had also been implemented in the  </a:t>
            </a:r>
            <a:r>
              <a:rPr lang="en-US" sz="3200" dirty="0" err="1">
                <a:latin typeface="Palatino Linotype" pitchFamily="18" charset="0"/>
              </a:rPr>
              <a:t>shapes.h</a:t>
            </a:r>
            <a:r>
              <a:rPr lang="en-US" sz="3200" dirty="0">
                <a:latin typeface="Palatino Linotype" pitchFamily="18" charset="0"/>
              </a:rPr>
              <a:t>., is carried out within the framework  of the function. The relevant example is presented in the following code fragment. </a:t>
            </a:r>
          </a:p>
        </p:txBody>
      </p:sp>
      <p:sp>
        <p:nvSpPr>
          <p:cNvPr id="4" name="Rectangle 3"/>
          <p:cNvSpPr txBox="1">
            <a:spLocks noChangeArrowheads="1"/>
          </p:cNvSpPr>
          <p:nvPr/>
        </p:nvSpPr>
        <p:spPr>
          <a:xfrm>
            <a:off x="107504" y="404664"/>
            <a:ext cx="8928992" cy="707886"/>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4000" b="1" dirty="0" smtClean="0">
                <a:solidFill>
                  <a:schemeClr val="bg1"/>
                </a:solidFill>
                <a:latin typeface="Palatino Linotype" pitchFamily="18" charset="0"/>
              </a:rPr>
              <a:t>Generating </a:t>
            </a:r>
            <a:r>
              <a:rPr lang="en-US" sz="4000" b="1" dirty="0">
                <a:solidFill>
                  <a:schemeClr val="bg1"/>
                </a:solidFill>
                <a:latin typeface="Palatino Linotype" pitchFamily="18" charset="0"/>
              </a:rPr>
              <a:t>Outside Objects</a:t>
            </a:r>
            <a:endParaRPr lang="ru-RU" sz="40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1702082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3299500"/>
            <a:ext cx="8928992" cy="1569660"/>
          </a:xfrm>
        </p:spPr>
        <p:txBody>
          <a:bodyPr wrap="square">
            <a:spAutoFit/>
          </a:bodyPr>
          <a:lstStyle/>
          <a:p>
            <a:pPr marL="0" indent="0" algn="ctr">
              <a:buNone/>
            </a:pPr>
            <a:r>
              <a:rPr lang="en-US" sz="3200" dirty="0">
                <a:latin typeface="Palatino Linotype" pitchFamily="18" charset="0"/>
              </a:rPr>
              <a:t>Based on all the data that has been read and generated the title and source files of the corresponding class are created.  </a:t>
            </a:r>
          </a:p>
        </p:txBody>
      </p:sp>
      <p:sp>
        <p:nvSpPr>
          <p:cNvPr id="4" name="Rectangle 3"/>
          <p:cNvSpPr txBox="1">
            <a:spLocks noChangeArrowheads="1"/>
          </p:cNvSpPr>
          <p:nvPr/>
        </p:nvSpPr>
        <p:spPr>
          <a:xfrm>
            <a:off x="107504" y="304200"/>
            <a:ext cx="8928992" cy="1077218"/>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3200" b="1" dirty="0" smtClean="0">
                <a:solidFill>
                  <a:schemeClr val="bg1"/>
                </a:solidFill>
                <a:latin typeface="Palatino Linotype" pitchFamily="18" charset="0"/>
              </a:rPr>
              <a:t>Generating </a:t>
            </a:r>
            <a:r>
              <a:rPr lang="en-US" sz="3200" b="1" dirty="0">
                <a:solidFill>
                  <a:schemeClr val="bg1"/>
                </a:solidFill>
                <a:latin typeface="Palatino Linotype" pitchFamily="18" charset="0"/>
              </a:rPr>
              <a:t>Classes and the Code of the Title and Source Files</a:t>
            </a:r>
            <a:endParaRPr lang="ru-RU" sz="32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4066431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1908115"/>
            <a:ext cx="8928992" cy="4401205"/>
          </a:xfrm>
        </p:spPr>
        <p:txBody>
          <a:bodyPr wrap="square">
            <a:spAutoFit/>
          </a:bodyPr>
          <a:lstStyle/>
          <a:p>
            <a:pPr marL="0" indent="0" algn="just">
              <a:buNone/>
            </a:pPr>
            <a:r>
              <a:rPr lang="en-US" sz="2800" dirty="0">
                <a:latin typeface="Palatino Linotype" pitchFamily="18" charset="0"/>
              </a:rPr>
              <a:t>For the generation of simulation it turned out to be enough to have the main.cpp, mainwindow.cpp, </a:t>
            </a:r>
            <a:r>
              <a:rPr lang="en-US" sz="2800" dirty="0" err="1">
                <a:latin typeface="Palatino Linotype" pitchFamily="18" charset="0"/>
              </a:rPr>
              <a:t>mainwindow.h</a:t>
            </a:r>
            <a:r>
              <a:rPr lang="en-US" sz="2800" dirty="0">
                <a:latin typeface="Palatino Linotype" pitchFamily="18" charset="0"/>
              </a:rPr>
              <a:t> files, written beforehand, in which the templates define the type of the main class and the added title files.  When compiling the initial code the templates are replaced with the names of the classes received earlier (at the generating stage). This is enough for the double-flow simulation, which can later be replaced with a corresponding module for a multiprocessor simulation.</a:t>
            </a:r>
          </a:p>
        </p:txBody>
      </p:sp>
      <p:sp>
        <p:nvSpPr>
          <p:cNvPr id="4" name="Rectangle 3"/>
          <p:cNvSpPr txBox="1">
            <a:spLocks noChangeArrowheads="1"/>
          </p:cNvSpPr>
          <p:nvPr/>
        </p:nvSpPr>
        <p:spPr>
          <a:xfrm>
            <a:off x="107504" y="304200"/>
            <a:ext cx="8928992" cy="830997"/>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4800" b="1" dirty="0" smtClean="0">
                <a:solidFill>
                  <a:schemeClr val="bg1"/>
                </a:solidFill>
                <a:latin typeface="Palatino Linotype" pitchFamily="18" charset="0"/>
              </a:rPr>
              <a:t>Generating </a:t>
            </a:r>
            <a:r>
              <a:rPr lang="en-US" sz="4800" b="1" dirty="0">
                <a:solidFill>
                  <a:schemeClr val="bg1"/>
                </a:solidFill>
                <a:latin typeface="Palatino Linotype" pitchFamily="18" charset="0"/>
              </a:rPr>
              <a:t>Simulation</a:t>
            </a:r>
            <a:endParaRPr lang="ru-RU" sz="48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3447080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38548"/>
            <a:ext cx="8229600" cy="1200329"/>
          </a:xfrm>
        </p:spPr>
        <p:txBody>
          <a:bodyPr>
            <a:spAutoFit/>
          </a:bodyPr>
          <a:lstStyle/>
          <a:p>
            <a:r>
              <a:rPr lang="en-US" sz="7200" dirty="0" smtClean="0">
                <a:latin typeface="Palatino Linotype" pitchFamily="18" charset="0"/>
              </a:rPr>
              <a:t>Introduction</a:t>
            </a:r>
            <a:endParaRPr lang="ru-RU" sz="7200" dirty="0">
              <a:latin typeface="Palatino Linotype" pitchFamily="18" charset="0"/>
            </a:endParaRPr>
          </a:p>
        </p:txBody>
      </p:sp>
      <p:sp>
        <p:nvSpPr>
          <p:cNvPr id="3075" name="Rectangle 3"/>
          <p:cNvSpPr>
            <a:spLocks noGrp="1" noChangeArrowheads="1"/>
          </p:cNvSpPr>
          <p:nvPr>
            <p:ph idx="1"/>
          </p:nvPr>
        </p:nvSpPr>
        <p:spPr>
          <a:xfrm>
            <a:off x="72008" y="1700808"/>
            <a:ext cx="9036496" cy="4893647"/>
          </a:xfrm>
        </p:spPr>
        <p:txBody>
          <a:bodyPr wrap="square">
            <a:spAutoFit/>
          </a:bodyPr>
          <a:lstStyle/>
          <a:p>
            <a:pPr algn="just">
              <a:buFont typeface="Wingdings" pitchFamily="2" charset="2"/>
              <a:buChar char="v"/>
            </a:pPr>
            <a:r>
              <a:rPr lang="en-US" dirty="0" smtClean="0">
                <a:latin typeface="Palatino Linotype" pitchFamily="18" charset="0"/>
              </a:rPr>
              <a:t>Supercomputers </a:t>
            </a:r>
            <a:r>
              <a:rPr lang="en-US" dirty="0">
                <a:latin typeface="Palatino Linotype" pitchFamily="18" charset="0"/>
              </a:rPr>
              <a:t>allow to enormously increase the number of agents and other quantitative characteristics (network nodes, the size of territory) of models, originally developed for use on ordinary desktop computers. For this reason, supercomputer modeling is a logical and desirable step for those simplified models, which have </a:t>
            </a:r>
            <a:r>
              <a:rPr lang="en-US" dirty="0" smtClean="0">
                <a:latin typeface="Palatino Linotype" pitchFamily="18" charset="0"/>
              </a:rPr>
              <a:t>already </a:t>
            </a:r>
            <a:r>
              <a:rPr lang="en-US" dirty="0">
                <a:latin typeface="Palatino Linotype" pitchFamily="18" charset="0"/>
              </a:rPr>
              <a:t>passed practical approbation on conventional computers.  Unfortunately, the specific architecture of modern computers does not guarantee that the software of a computer model will immediately work on a supercomputer. At least the paralleling of the computable core, and often its deep optimization is required, because otherwise the use of expensive supercomputer calculation will most likely will not pay off.</a:t>
            </a:r>
          </a:p>
        </p:txBody>
      </p:sp>
    </p:spTree>
    <p:extLst>
      <p:ext uri="{BB962C8B-B14F-4D97-AF65-F5344CB8AC3E}">
        <p14:creationId xmlns:p14="http://schemas.microsoft.com/office/powerpoint/2010/main" val="3615316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1700808"/>
            <a:ext cx="8928992" cy="4487382"/>
          </a:xfrm>
        </p:spPr>
        <p:txBody>
          <a:bodyPr wrap="square">
            <a:spAutoFit/>
          </a:bodyPr>
          <a:lstStyle/>
          <a:p>
            <a:pPr marL="0" indent="0" algn="just">
              <a:buNone/>
            </a:pPr>
            <a:r>
              <a:rPr lang="en-US" sz="2800" dirty="0">
                <a:latin typeface="Palatino Linotype" pitchFamily="18" charset="0"/>
              </a:rPr>
              <a:t>At the stage of analyzing the tree (see above) a tree, similar in structure, is formed for the generation of a C++ code, with the help of which the necessary attributes of compilation can be set (visualization of certain parts, visual validation of code </a:t>
            </a:r>
            <a:r>
              <a:rPr lang="en-US" sz="2800" dirty="0" smtClean="0">
                <a:latin typeface="Palatino Linotype" pitchFamily="18" charset="0"/>
              </a:rPr>
              <a:t>recognition</a:t>
            </a:r>
            <a:r>
              <a:rPr lang="en-US" sz="2800" dirty="0">
                <a:latin typeface="Palatino Linotype" pitchFamily="18" charset="0"/>
              </a:rPr>
              <a:t>, additional flags of assembly etc.) , during the stage of preparation for </a:t>
            </a:r>
            <a:r>
              <a:rPr lang="en-US" sz="2800" dirty="0" smtClean="0">
                <a:latin typeface="Palatino Linotype" pitchFamily="18" charset="0"/>
              </a:rPr>
              <a:t>translation</a:t>
            </a:r>
            <a:r>
              <a:rPr lang="en-US" sz="2800" dirty="0">
                <a:latin typeface="Palatino Linotype" pitchFamily="18" charset="0"/>
              </a:rPr>
              <a:t>.</a:t>
            </a:r>
          </a:p>
          <a:p>
            <a:pPr marL="0" indent="0" algn="just">
              <a:buNone/>
            </a:pPr>
            <a:r>
              <a:rPr lang="en-US" sz="2800" dirty="0">
                <a:latin typeface="Palatino Linotype" pitchFamily="18" charset="0"/>
              </a:rPr>
              <a:t>After that, at receiving the command for transformation, the final compilation takes place, taking into consideration all of these attributes. </a:t>
            </a:r>
          </a:p>
        </p:txBody>
      </p:sp>
      <p:sp>
        <p:nvSpPr>
          <p:cNvPr id="4" name="Rectangle 3"/>
          <p:cNvSpPr txBox="1">
            <a:spLocks noChangeArrowheads="1"/>
          </p:cNvSpPr>
          <p:nvPr/>
        </p:nvSpPr>
        <p:spPr>
          <a:xfrm>
            <a:off x="107504" y="304200"/>
            <a:ext cx="8928992" cy="769441"/>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4400" b="1" dirty="0" smtClean="0">
                <a:solidFill>
                  <a:schemeClr val="bg1"/>
                </a:solidFill>
                <a:latin typeface="Palatino Linotype" pitchFamily="18" charset="0"/>
              </a:rPr>
              <a:t>Additional </a:t>
            </a:r>
            <a:r>
              <a:rPr lang="en-US" sz="4400" b="1" dirty="0">
                <a:solidFill>
                  <a:schemeClr val="bg1"/>
                </a:solidFill>
                <a:latin typeface="Palatino Linotype" pitchFamily="18" charset="0"/>
              </a:rPr>
              <a:t>Attributes</a:t>
            </a:r>
            <a:endParaRPr lang="ru-RU" sz="44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1172934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2492896"/>
            <a:ext cx="8928992" cy="2308324"/>
          </a:xfrm>
        </p:spPr>
        <p:txBody>
          <a:bodyPr wrap="square">
            <a:spAutoFit/>
          </a:bodyPr>
          <a:lstStyle/>
          <a:p>
            <a:pPr marL="0" indent="0" algn="ctr">
              <a:buNone/>
            </a:pPr>
            <a:r>
              <a:rPr lang="en-US" sz="3600" dirty="0">
                <a:latin typeface="Palatino Linotype" pitchFamily="18" charset="0"/>
              </a:rPr>
              <a:t>For the assembly of the translated project the </a:t>
            </a:r>
            <a:r>
              <a:rPr lang="en-US" sz="3600" dirty="0" err="1">
                <a:latin typeface="Palatino Linotype" pitchFamily="18" charset="0"/>
              </a:rPr>
              <a:t>QtCreator</a:t>
            </a:r>
            <a:r>
              <a:rPr lang="en-US" sz="3600" dirty="0">
                <a:latin typeface="Palatino Linotype" pitchFamily="18" charset="0"/>
              </a:rPr>
              <a:t> is used — cross-platform shareware integrated environment for work with the </a:t>
            </a:r>
            <a:r>
              <a:rPr lang="en-US" sz="3600" dirty="0" err="1">
                <a:latin typeface="Palatino Linotype" pitchFamily="18" charset="0"/>
              </a:rPr>
              <a:t>Qt</a:t>
            </a:r>
            <a:r>
              <a:rPr lang="en-US" sz="3600" dirty="0">
                <a:latin typeface="Palatino Linotype" pitchFamily="18" charset="0"/>
              </a:rPr>
              <a:t> framework.</a:t>
            </a:r>
          </a:p>
        </p:txBody>
      </p:sp>
      <p:sp>
        <p:nvSpPr>
          <p:cNvPr id="4" name="Rectangle 3"/>
          <p:cNvSpPr txBox="1">
            <a:spLocks noChangeArrowheads="1"/>
          </p:cNvSpPr>
          <p:nvPr/>
        </p:nvSpPr>
        <p:spPr>
          <a:xfrm>
            <a:off x="107504" y="344850"/>
            <a:ext cx="8928992" cy="707886"/>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4000" b="1" dirty="0" smtClean="0">
                <a:solidFill>
                  <a:schemeClr val="bg1"/>
                </a:solidFill>
                <a:latin typeface="Palatino Linotype" pitchFamily="18" charset="0"/>
              </a:rPr>
              <a:t>Assembly </a:t>
            </a:r>
            <a:r>
              <a:rPr lang="en-US" sz="4000" b="1" dirty="0">
                <a:solidFill>
                  <a:schemeClr val="bg1"/>
                </a:solidFill>
                <a:latin typeface="Palatino Linotype" pitchFamily="18" charset="0"/>
              </a:rPr>
              <a:t>of the Ready Project</a:t>
            </a:r>
            <a:endParaRPr lang="ru-RU" sz="40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448068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1844824"/>
            <a:ext cx="8928992" cy="4302716"/>
          </a:xfrm>
        </p:spPr>
        <p:txBody>
          <a:bodyPr wrap="square">
            <a:spAutoFit/>
          </a:bodyPr>
          <a:lstStyle/>
          <a:p>
            <a:pPr marL="0" indent="0" algn="just">
              <a:buNone/>
            </a:pPr>
            <a:r>
              <a:rPr lang="en-US" dirty="0">
                <a:latin typeface="Palatino Linotype" pitchFamily="18" charset="0"/>
              </a:rPr>
              <a:t>With the help of the translator described above an initial code (except for the </a:t>
            </a:r>
            <a:r>
              <a:rPr lang="en-US" dirty="0" smtClean="0">
                <a:latin typeface="Palatino Linotype" pitchFamily="18" charset="0"/>
              </a:rPr>
              <a:t>behavior </a:t>
            </a:r>
            <a:r>
              <a:rPr lang="en-US" dirty="0">
                <a:latin typeface="Palatino Linotype" pitchFamily="18" charset="0"/>
              </a:rPr>
              <a:t>pattern of agent) has been generated from the data of the files of the </a:t>
            </a:r>
            <a:r>
              <a:rPr lang="en-US" dirty="0" err="1">
                <a:latin typeface="Palatino Linotype" pitchFamily="18" charset="0"/>
              </a:rPr>
              <a:t>AnyLogic</a:t>
            </a:r>
            <a:r>
              <a:rPr lang="en-US" dirty="0">
                <a:latin typeface="Palatino Linotype" pitchFamily="18" charset="0"/>
              </a:rPr>
              <a:t> project (</a:t>
            </a:r>
            <a:r>
              <a:rPr lang="en-US" dirty="0" err="1">
                <a:latin typeface="Palatino Linotype" pitchFamily="18" charset="0"/>
              </a:rPr>
              <a:t>model.alp</a:t>
            </a:r>
            <a:r>
              <a:rPr lang="en-US" dirty="0">
                <a:latin typeface="Palatino Linotype" pitchFamily="18" charset="0"/>
              </a:rPr>
              <a:t> and others).</a:t>
            </a:r>
          </a:p>
          <a:p>
            <a:pPr marL="0" indent="0" algn="just">
              <a:buNone/>
            </a:pPr>
            <a:r>
              <a:rPr lang="en-US" dirty="0">
                <a:latin typeface="Palatino Linotype" pitchFamily="18" charset="0"/>
              </a:rPr>
              <a:t>The behavior pattern of the agent must be generated from the diagram of </a:t>
            </a:r>
            <a:r>
              <a:rPr lang="en-US" dirty="0" smtClean="0">
                <a:latin typeface="Palatino Linotype" pitchFamily="18" charset="0"/>
              </a:rPr>
              <a:t>conditions</a:t>
            </a:r>
            <a:r>
              <a:rPr lang="en-US" dirty="0">
                <a:latin typeface="Palatino Linotype" pitchFamily="18" charset="0"/>
              </a:rPr>
              <a:t>, however, currently the automation of this process has not yet been </a:t>
            </a:r>
            <a:r>
              <a:rPr lang="en-US" dirty="0" smtClean="0">
                <a:latin typeface="Palatino Linotype" pitchFamily="18" charset="0"/>
              </a:rPr>
              <a:t>implemented</a:t>
            </a:r>
            <a:r>
              <a:rPr lang="en-US" dirty="0">
                <a:latin typeface="Palatino Linotype" pitchFamily="18" charset="0"/>
              </a:rPr>
              <a:t>.   Therefore, a certain volume of the code had to be added to the generated code. </a:t>
            </a:r>
          </a:p>
          <a:p>
            <a:pPr marL="0" indent="0" algn="just">
              <a:buNone/>
            </a:pPr>
            <a:r>
              <a:rPr lang="en-US" dirty="0">
                <a:latin typeface="Palatino Linotype" pitchFamily="18" charset="0"/>
              </a:rPr>
              <a:t>After the introduction of the necessary changes, a cross-platform application, </a:t>
            </a:r>
            <a:r>
              <a:rPr lang="en-US" dirty="0" smtClean="0">
                <a:latin typeface="Palatino Linotype" pitchFamily="18" charset="0"/>
              </a:rPr>
              <a:t>repeating </a:t>
            </a:r>
            <a:r>
              <a:rPr lang="en-US" dirty="0">
                <a:latin typeface="Palatino Linotype" pitchFamily="18" charset="0"/>
              </a:rPr>
              <a:t>the main functionality of the given model, was achieved as a result of the compilation. </a:t>
            </a:r>
          </a:p>
        </p:txBody>
      </p:sp>
      <p:sp>
        <p:nvSpPr>
          <p:cNvPr id="4" name="Rectangle 3"/>
          <p:cNvSpPr txBox="1">
            <a:spLocks noChangeArrowheads="1"/>
          </p:cNvSpPr>
          <p:nvPr/>
        </p:nvSpPr>
        <p:spPr>
          <a:xfrm>
            <a:off x="107504" y="304200"/>
            <a:ext cx="8928992" cy="830997"/>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4800" b="1" dirty="0" smtClean="0">
                <a:solidFill>
                  <a:schemeClr val="bg1"/>
                </a:solidFill>
                <a:latin typeface="Palatino Linotype" pitchFamily="18" charset="0"/>
              </a:rPr>
              <a:t>Agent </a:t>
            </a:r>
            <a:r>
              <a:rPr lang="en-US" sz="4800" b="1" dirty="0">
                <a:solidFill>
                  <a:schemeClr val="bg1"/>
                </a:solidFill>
                <a:latin typeface="Palatino Linotype" pitchFamily="18" charset="0"/>
              </a:rPr>
              <a:t>Code</a:t>
            </a:r>
            <a:endParaRPr lang="ru-RU" sz="48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390912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1785005"/>
            <a:ext cx="8928992" cy="4524315"/>
          </a:xfrm>
        </p:spPr>
        <p:txBody>
          <a:bodyPr wrap="square">
            <a:spAutoFit/>
          </a:bodyPr>
          <a:lstStyle/>
          <a:p>
            <a:pPr marL="0" indent="0" algn="just">
              <a:buNone/>
            </a:pPr>
            <a:r>
              <a:rPr lang="en-US" sz="3200" dirty="0">
                <a:latin typeface="Palatino Linotype" pitchFamily="18" charset="0"/>
              </a:rPr>
              <a:t>Given the non-interactive mode of the launching of the program on big </a:t>
            </a:r>
            <a:r>
              <a:rPr lang="en-US" sz="3200" dirty="0" smtClean="0">
                <a:latin typeface="Palatino Linotype" pitchFamily="18" charset="0"/>
              </a:rPr>
              <a:t>supercomputers </a:t>
            </a:r>
            <a:r>
              <a:rPr lang="en-US" sz="3200" dirty="0">
                <a:latin typeface="Palatino Linotype" pitchFamily="18" charset="0"/>
              </a:rPr>
              <a:t>the collection of data and visualization were separated (this has to do with the load imbalance on clusters at various times of the day; as for exclusive access, it is simply impossible). After the recalculation of the model the information obtained can once again be </a:t>
            </a:r>
            <a:r>
              <a:rPr lang="en-US" sz="3200" dirty="0" smtClean="0">
                <a:latin typeface="Palatino Linotype" pitchFamily="18" charset="0"/>
              </a:rPr>
              <a:t>visualized.</a:t>
            </a:r>
            <a:endParaRPr lang="en-US" sz="3200" dirty="0">
              <a:latin typeface="Palatino Linotype" pitchFamily="18" charset="0"/>
            </a:endParaRPr>
          </a:p>
        </p:txBody>
      </p:sp>
      <p:sp>
        <p:nvSpPr>
          <p:cNvPr id="4" name="Rectangle 3"/>
          <p:cNvSpPr txBox="1">
            <a:spLocks noChangeArrowheads="1"/>
          </p:cNvSpPr>
          <p:nvPr/>
        </p:nvSpPr>
        <p:spPr>
          <a:xfrm>
            <a:off x="107504" y="467961"/>
            <a:ext cx="8928992" cy="584775"/>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3200" b="1" dirty="0" smtClean="0">
                <a:solidFill>
                  <a:schemeClr val="bg1"/>
                </a:solidFill>
                <a:latin typeface="Palatino Linotype" pitchFamily="18" charset="0"/>
              </a:rPr>
              <a:t>Statistics </a:t>
            </a:r>
            <a:r>
              <a:rPr lang="en-US" sz="3200" b="1" dirty="0">
                <a:solidFill>
                  <a:schemeClr val="bg1"/>
                </a:solidFill>
                <a:latin typeface="Palatino Linotype" pitchFamily="18" charset="0"/>
              </a:rPr>
              <a:t>and Visualization of Time Layers</a:t>
            </a:r>
            <a:endParaRPr lang="ru-RU" sz="32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025748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07504" y="188640"/>
            <a:ext cx="8928992" cy="1077218"/>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3200" b="1" dirty="0">
                <a:solidFill>
                  <a:schemeClr val="bg1"/>
                </a:solidFill>
                <a:latin typeface="Palatino Linotype" pitchFamily="18" charset="0"/>
              </a:rPr>
              <a:t>Result of the work of the supercomputer program in graphic format</a:t>
            </a:r>
            <a:endParaRPr lang="ru-RU" sz="32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6" name="Рисунок 5" descr="C:\Users\Bakhtizin Albert\Desktop\Fig2.jpg"/>
          <p:cNvPicPr/>
          <p:nvPr/>
        </p:nvPicPr>
        <p:blipFill>
          <a:blip r:embed="rId2">
            <a:extLst>
              <a:ext uri="{28A0092B-C50C-407E-A947-70E740481C1C}">
                <a14:useLocalDpi xmlns:a14="http://schemas.microsoft.com/office/drawing/2010/main" val="0"/>
              </a:ext>
            </a:extLst>
          </a:blip>
          <a:srcRect/>
          <a:stretch>
            <a:fillRect/>
          </a:stretch>
        </p:blipFill>
        <p:spPr bwMode="auto">
          <a:xfrm>
            <a:off x="76672" y="1628800"/>
            <a:ext cx="8959824" cy="5112568"/>
          </a:xfrm>
          <a:prstGeom prst="rect">
            <a:avLst/>
          </a:prstGeom>
          <a:noFill/>
          <a:ln>
            <a:noFill/>
          </a:ln>
        </p:spPr>
      </p:pic>
    </p:spTree>
    <p:extLst>
      <p:ext uri="{BB962C8B-B14F-4D97-AF65-F5344CB8AC3E}">
        <p14:creationId xmlns:p14="http://schemas.microsoft.com/office/powerpoint/2010/main" val="1835217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504" y="1556792"/>
            <a:ext cx="8928992" cy="1569660"/>
          </a:xfrm>
        </p:spPr>
        <p:txBody>
          <a:bodyPr wrap="square">
            <a:spAutoFit/>
          </a:bodyPr>
          <a:lstStyle/>
          <a:p>
            <a:pPr marL="0" indent="0" algn="just">
              <a:buNone/>
            </a:pPr>
            <a:r>
              <a:rPr lang="en-US" dirty="0">
                <a:latin typeface="Palatino Linotype" pitchFamily="18" charset="0"/>
              </a:rPr>
              <a:t>At the moment of making the calculations three supercomputers were available to </a:t>
            </a:r>
            <a:r>
              <a:rPr lang="en-US" dirty="0" smtClean="0">
                <a:latin typeface="Palatino Linotype" pitchFamily="18" charset="0"/>
              </a:rPr>
              <a:t>us, </a:t>
            </a:r>
            <a:r>
              <a:rPr lang="en-US" dirty="0">
                <a:latin typeface="Palatino Linotype" pitchFamily="18" charset="0"/>
              </a:rPr>
              <a:t>which were in the top five of the supercomputer rating of the Top-50 supercomputers in the CIS countries.</a:t>
            </a:r>
          </a:p>
        </p:txBody>
      </p:sp>
      <p:sp>
        <p:nvSpPr>
          <p:cNvPr id="4" name="Rectangle 3"/>
          <p:cNvSpPr txBox="1">
            <a:spLocks noChangeArrowheads="1"/>
          </p:cNvSpPr>
          <p:nvPr/>
        </p:nvSpPr>
        <p:spPr>
          <a:xfrm>
            <a:off x="107504" y="188640"/>
            <a:ext cx="8928992" cy="120032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pPr marL="0" indent="0" algn="ctr">
              <a:buNone/>
            </a:pPr>
            <a:r>
              <a:rPr lang="en-US" sz="3600" b="1" dirty="0" smtClean="0">
                <a:solidFill>
                  <a:schemeClr val="bg1"/>
                </a:solidFill>
                <a:latin typeface="Palatino Linotype" pitchFamily="18" charset="0"/>
              </a:rPr>
              <a:t>Supercomputers </a:t>
            </a:r>
            <a:r>
              <a:rPr lang="en-US" sz="3600" b="1" dirty="0">
                <a:solidFill>
                  <a:schemeClr val="bg1"/>
                </a:solidFill>
                <a:latin typeface="Palatino Linotype" pitchFamily="18" charset="0"/>
              </a:rPr>
              <a:t>Available for Calculations</a:t>
            </a:r>
            <a:endParaRPr lang="ru-RU" sz="3600" b="1" dirty="0">
              <a:solidFill>
                <a:schemeClr val="bg1"/>
              </a:solidFill>
              <a:latin typeface="Palatino Linotype"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 name="Таблица 2"/>
          <p:cNvGraphicFramePr>
            <a:graphicFrameLocks noGrp="1"/>
          </p:cNvGraphicFramePr>
          <p:nvPr>
            <p:extLst>
              <p:ext uri="{D42A27DB-BD31-4B8C-83A1-F6EECF244321}">
                <p14:modId xmlns:p14="http://schemas.microsoft.com/office/powerpoint/2010/main" val="3224525343"/>
              </p:ext>
            </p:extLst>
          </p:nvPr>
        </p:nvGraphicFramePr>
        <p:xfrm>
          <a:off x="179512" y="3356992"/>
          <a:ext cx="8784976" cy="3337266"/>
        </p:xfrm>
        <a:graphic>
          <a:graphicData uri="http://schemas.openxmlformats.org/drawingml/2006/table">
            <a:tbl>
              <a:tblPr firstRow="1" firstCol="1" bandRow="1" bandCol="1">
                <a:tableStyleId>{21E4AEA4-8DFA-4A89-87EB-49C32662AFE0}</a:tableStyleId>
              </a:tblPr>
              <a:tblGrid>
                <a:gridCol w="1362291"/>
                <a:gridCol w="2097258"/>
                <a:gridCol w="1064095"/>
                <a:gridCol w="948964"/>
                <a:gridCol w="1181702"/>
                <a:gridCol w="1065333"/>
                <a:gridCol w="1065333"/>
              </a:tblGrid>
              <a:tr h="594066">
                <a:tc>
                  <a:txBody>
                    <a:bodyPr/>
                    <a:lstStyle/>
                    <a:p>
                      <a:pPr indent="144145" algn="ctr" hangingPunct="0">
                        <a:lnSpc>
                          <a:spcPct val="100000"/>
                        </a:lnSpc>
                        <a:spcAft>
                          <a:spcPts val="0"/>
                        </a:spcAft>
                      </a:pPr>
                      <a:r>
                        <a:rPr lang="es-VE" sz="1800" dirty="0">
                          <a:effectLst/>
                          <a:latin typeface="Palatino Linotype" panose="02040502050505030304" pitchFamily="18" charset="0"/>
                        </a:rPr>
                        <a:t>Position in Top</a:t>
                      </a:r>
                      <a:r>
                        <a:rPr lang="en-US" sz="1800" dirty="0">
                          <a:effectLst/>
                          <a:latin typeface="Palatino Linotype" panose="02040502050505030304" pitchFamily="18" charset="0"/>
                        </a:rPr>
                        <a:t> -50</a:t>
                      </a:r>
                      <a:endParaRPr lang="ru-RU" sz="1800" dirty="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s-VE" sz="1800">
                          <a:effectLst/>
                          <a:latin typeface="Palatino Linotype" panose="02040502050505030304" pitchFamily="18" charset="0"/>
                        </a:rPr>
                        <a:t>Supercomputers</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s-VE" sz="1800">
                          <a:effectLst/>
                          <a:latin typeface="Palatino Linotype" panose="02040502050505030304" pitchFamily="18" charset="0"/>
                        </a:rPr>
                        <a:t>Nodes</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CPU</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dirty="0">
                          <a:effectLst/>
                          <a:latin typeface="Palatino Linotype" panose="02040502050505030304" pitchFamily="18" charset="0"/>
                        </a:rPr>
                        <a:t>Kernels</a:t>
                      </a:r>
                      <a:endParaRPr lang="ru-RU" sz="1800" dirty="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RAM/</a:t>
                      </a:r>
                      <a:endParaRPr lang="ru-RU" sz="1800">
                        <a:effectLst/>
                        <a:latin typeface="Palatino Linotype" panose="02040502050505030304" pitchFamily="18" charset="0"/>
                      </a:endParaRPr>
                    </a:p>
                    <a:p>
                      <a:pPr indent="144145" algn="ctr" hangingPunct="0">
                        <a:lnSpc>
                          <a:spcPct val="100000"/>
                        </a:lnSpc>
                        <a:spcAft>
                          <a:spcPts val="0"/>
                        </a:spcAft>
                      </a:pPr>
                      <a:r>
                        <a:rPr lang="es-VE" sz="1800">
                          <a:effectLst/>
                          <a:latin typeface="Palatino Linotype" panose="02040502050505030304" pitchFamily="18" charset="0"/>
                        </a:rPr>
                        <a:t>node</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dirty="0" err="1">
                          <a:effectLst/>
                          <a:latin typeface="Palatino Linotype" panose="02040502050505030304" pitchFamily="18" charset="0"/>
                        </a:rPr>
                        <a:t>TFlops</a:t>
                      </a:r>
                      <a:endParaRPr lang="ru-RU" sz="1800" dirty="0">
                        <a:effectLst/>
                        <a:latin typeface="Palatino Linotype" panose="02040502050505030304" pitchFamily="18" charset="0"/>
                        <a:ea typeface="Times New Roman"/>
                      </a:endParaRPr>
                    </a:p>
                  </a:txBody>
                  <a:tcPr marL="68580" marR="68580" marT="0" marB="0" anchor="ctr"/>
                </a:tc>
              </a:tr>
              <a:tr h="792088">
                <a:tc>
                  <a:txBody>
                    <a:bodyPr/>
                    <a:lstStyle/>
                    <a:p>
                      <a:pPr indent="144145" algn="ctr" hangingPunct="0">
                        <a:lnSpc>
                          <a:spcPct val="100000"/>
                        </a:lnSpc>
                        <a:spcAft>
                          <a:spcPts val="0"/>
                        </a:spcAft>
                      </a:pPr>
                      <a:r>
                        <a:rPr lang="en-US" sz="1800">
                          <a:effectLst/>
                          <a:latin typeface="Palatino Linotype" panose="02040502050505030304" pitchFamily="18" charset="0"/>
                        </a:rPr>
                        <a:t>1</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a:t>
                      </a:r>
                      <a:r>
                        <a:rPr lang="es-VE" sz="1800">
                          <a:effectLst/>
                          <a:latin typeface="Palatino Linotype" panose="02040502050505030304" pitchFamily="18" charset="0"/>
                        </a:rPr>
                        <a:t>Lomonosov</a:t>
                      </a:r>
                      <a:r>
                        <a:rPr lang="en-US" sz="1800">
                          <a:effectLst/>
                          <a:latin typeface="Palatino Linotype" panose="02040502050505030304" pitchFamily="18" charset="0"/>
                        </a:rPr>
                        <a:t>» (</a:t>
                      </a:r>
                      <a:r>
                        <a:rPr lang="es-VE" sz="1800">
                          <a:effectLst/>
                          <a:latin typeface="Palatino Linotype" panose="02040502050505030304" pitchFamily="18" charset="0"/>
                        </a:rPr>
                        <a:t>Moscow State University</a:t>
                      </a:r>
                      <a:r>
                        <a:rPr lang="en-US" sz="1800">
                          <a:effectLst/>
                          <a:latin typeface="Palatino Linotype" panose="02040502050505030304" pitchFamily="18" charset="0"/>
                        </a:rPr>
                        <a:t>)</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5 130</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10 260</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44 000</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12GB</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dirty="0">
                          <a:effectLst/>
                          <a:latin typeface="Palatino Linotype" panose="02040502050505030304" pitchFamily="18" charset="0"/>
                        </a:rPr>
                        <a:t>414</a:t>
                      </a:r>
                      <a:endParaRPr lang="ru-RU" sz="1800" dirty="0">
                        <a:effectLst/>
                        <a:latin typeface="Palatino Linotype" panose="02040502050505030304" pitchFamily="18" charset="0"/>
                        <a:ea typeface="Times New Roman"/>
                      </a:endParaRPr>
                    </a:p>
                  </a:txBody>
                  <a:tcPr marL="68580" marR="68580" marT="0" marB="0" anchor="ctr"/>
                </a:tc>
              </a:tr>
              <a:tr h="990110">
                <a:tc>
                  <a:txBody>
                    <a:bodyPr/>
                    <a:lstStyle/>
                    <a:p>
                      <a:pPr indent="144145" algn="ctr" hangingPunct="0">
                        <a:lnSpc>
                          <a:spcPct val="100000"/>
                        </a:lnSpc>
                        <a:spcAft>
                          <a:spcPts val="0"/>
                        </a:spcAft>
                      </a:pPr>
                      <a:r>
                        <a:rPr lang="en-US" sz="1800">
                          <a:effectLst/>
                          <a:latin typeface="Palatino Linotype" panose="02040502050505030304" pitchFamily="18" charset="0"/>
                        </a:rPr>
                        <a:t>4</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MVS-100K (Interagency Supercomputing Center of the RAS )</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1 256</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2 332</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10 344</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8GB</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123</a:t>
                      </a:r>
                      <a:endParaRPr lang="ru-RU" sz="1800">
                        <a:effectLst/>
                        <a:latin typeface="Palatino Linotype" panose="02040502050505030304" pitchFamily="18" charset="0"/>
                        <a:ea typeface="Times New Roman"/>
                      </a:endParaRPr>
                    </a:p>
                  </a:txBody>
                  <a:tcPr marL="68580" marR="68580" marT="0" marB="0" anchor="ctr"/>
                </a:tc>
              </a:tr>
              <a:tr h="792088">
                <a:tc>
                  <a:txBody>
                    <a:bodyPr/>
                    <a:lstStyle/>
                    <a:p>
                      <a:pPr indent="144145" algn="ctr" hangingPunct="0">
                        <a:lnSpc>
                          <a:spcPct val="100000"/>
                        </a:lnSpc>
                        <a:spcAft>
                          <a:spcPts val="0"/>
                        </a:spcAft>
                      </a:pPr>
                      <a:r>
                        <a:rPr lang="en-US" sz="1800">
                          <a:effectLst/>
                          <a:latin typeface="Palatino Linotype" panose="02040502050505030304" pitchFamily="18" charset="0"/>
                        </a:rPr>
                        <a:t>5</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a:t>
                      </a:r>
                      <a:r>
                        <a:rPr lang="es-VE" sz="1800">
                          <a:effectLst/>
                          <a:latin typeface="Palatino Linotype" panose="02040502050505030304" pitchFamily="18" charset="0"/>
                        </a:rPr>
                        <a:t>Chebyshev</a:t>
                      </a:r>
                      <a:r>
                        <a:rPr lang="en-US" sz="1800">
                          <a:effectLst/>
                          <a:latin typeface="Palatino Linotype" panose="02040502050505030304" pitchFamily="18" charset="0"/>
                        </a:rPr>
                        <a:t>» (</a:t>
                      </a:r>
                      <a:r>
                        <a:rPr lang="es-VE" sz="1800">
                          <a:effectLst/>
                          <a:latin typeface="Palatino Linotype" panose="02040502050505030304" pitchFamily="18" charset="0"/>
                        </a:rPr>
                        <a:t>Moscow State University</a:t>
                      </a:r>
                      <a:r>
                        <a:rPr lang="en-US" sz="1800">
                          <a:effectLst/>
                          <a:latin typeface="Palatino Linotype" panose="02040502050505030304" pitchFamily="18" charset="0"/>
                        </a:rPr>
                        <a:t>)</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633</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1 250</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5 000</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a:effectLst/>
                          <a:latin typeface="Palatino Linotype" panose="02040502050505030304" pitchFamily="18" charset="0"/>
                        </a:rPr>
                        <a:t>8GB</a:t>
                      </a:r>
                      <a:endParaRPr lang="ru-RU" sz="1800">
                        <a:effectLst/>
                        <a:latin typeface="Palatino Linotype" panose="02040502050505030304" pitchFamily="18" charset="0"/>
                        <a:ea typeface="Times New Roman"/>
                      </a:endParaRPr>
                    </a:p>
                  </a:txBody>
                  <a:tcPr marL="68580" marR="68580" marT="0" marB="0" anchor="ctr"/>
                </a:tc>
                <a:tc>
                  <a:txBody>
                    <a:bodyPr/>
                    <a:lstStyle/>
                    <a:p>
                      <a:pPr indent="144145" algn="ctr" hangingPunct="0">
                        <a:lnSpc>
                          <a:spcPct val="100000"/>
                        </a:lnSpc>
                        <a:spcAft>
                          <a:spcPts val="0"/>
                        </a:spcAft>
                      </a:pPr>
                      <a:r>
                        <a:rPr lang="en-US" sz="1800" dirty="0">
                          <a:effectLst/>
                          <a:latin typeface="Palatino Linotype" panose="02040502050505030304" pitchFamily="18" charset="0"/>
                        </a:rPr>
                        <a:t>60</a:t>
                      </a:r>
                      <a:endParaRPr lang="ru-RU" sz="1800" dirty="0">
                        <a:effectLst/>
                        <a:latin typeface="Palatino Linotype" panose="02040502050505030304" pitchFamily="18" charset="0"/>
                        <a:ea typeface="Times New Roman"/>
                      </a:endParaRPr>
                    </a:p>
                  </a:txBody>
                  <a:tcPr marL="68580" marR="68580" marT="0" marB="0" anchor="ctr"/>
                </a:tc>
              </a:tr>
            </a:tbl>
          </a:graphicData>
        </a:graphic>
      </p:graphicFrame>
    </p:spTree>
    <p:extLst>
      <p:ext uri="{BB962C8B-B14F-4D97-AF65-F5344CB8AC3E}">
        <p14:creationId xmlns:p14="http://schemas.microsoft.com/office/powerpoint/2010/main" val="1523596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7504" y="323213"/>
            <a:ext cx="8928992" cy="830997"/>
          </a:xfrm>
        </p:spPr>
        <p:txBody>
          <a:bodyPr wrap="square">
            <a:spAutoFit/>
          </a:bodyPr>
          <a:lstStyle/>
          <a:p>
            <a:r>
              <a:rPr lang="en-US" sz="4800" dirty="0" smtClean="0">
                <a:latin typeface="Palatino Linotype" pitchFamily="18" charset="0"/>
              </a:rPr>
              <a:t>Results</a:t>
            </a:r>
            <a:endParaRPr lang="ru-RU" sz="4800" dirty="0">
              <a:latin typeface="Palatino Linotype" pitchFamily="18" charset="0"/>
            </a:endParaRPr>
          </a:p>
        </p:txBody>
      </p:sp>
      <p:sp>
        <p:nvSpPr>
          <p:cNvPr id="16387" name="Rectangle 3"/>
          <p:cNvSpPr>
            <a:spLocks noGrp="1" noChangeArrowheads="1"/>
          </p:cNvSpPr>
          <p:nvPr>
            <p:ph idx="1"/>
          </p:nvPr>
        </p:nvSpPr>
        <p:spPr>
          <a:xfrm>
            <a:off x="107504" y="1673507"/>
            <a:ext cx="8928992" cy="5139869"/>
          </a:xfrm>
        </p:spPr>
        <p:txBody>
          <a:bodyPr wrap="square">
            <a:spAutoFit/>
          </a:bodyPr>
          <a:lstStyle/>
          <a:p>
            <a:pPr marL="0" indent="0" algn="just">
              <a:buNone/>
            </a:pPr>
            <a:r>
              <a:rPr lang="en-US" sz="2000" dirty="0" smtClean="0">
                <a:solidFill>
                  <a:schemeClr val="tx1"/>
                </a:solidFill>
                <a:latin typeface="Palatino Linotype" pitchFamily="18" charset="0"/>
              </a:rPr>
              <a:t>By using supercomputing technologies and optimizing the program code we were able to achieve very high productivity.  </a:t>
            </a:r>
          </a:p>
          <a:p>
            <a:pPr marL="0" indent="0" algn="just">
              <a:buNone/>
            </a:pPr>
            <a:r>
              <a:rPr lang="en-US" sz="2000" dirty="0" smtClean="0">
                <a:solidFill>
                  <a:schemeClr val="tx1"/>
                </a:solidFill>
                <a:latin typeface="Palatino Linotype" pitchFamily="18" charset="0"/>
              </a:rPr>
              <a:t>The optimization of the code and the use of C++ instead of Java allowed for the increase in speed of execution of the program. The model was tested in the following initial conditions:  1) number of agents — 20 thousand; 2) forecasting period — 50 years. The results of the calculations showed that the count time of the model using ADEVS amounted to 48 seconds using one processor, whereas the count time of the model using </a:t>
            </a:r>
            <a:r>
              <a:rPr lang="en-US" sz="2000" dirty="0" err="1" smtClean="0">
                <a:solidFill>
                  <a:schemeClr val="tx1"/>
                </a:solidFill>
                <a:latin typeface="Palatino Linotype" pitchFamily="18" charset="0"/>
              </a:rPr>
              <a:t>AnyLogic</a:t>
            </a:r>
            <a:r>
              <a:rPr lang="en-US" sz="2000" dirty="0" smtClean="0">
                <a:solidFill>
                  <a:schemeClr val="tx1"/>
                </a:solidFill>
                <a:latin typeface="Palatino Linotype" pitchFamily="18" charset="0"/>
              </a:rPr>
              <a:t> and a single processor amounted to 2 minutes and 32 seconds, which means that the development framework was chosen correctly. </a:t>
            </a:r>
          </a:p>
          <a:p>
            <a:pPr marL="0" indent="0" algn="just">
              <a:buNone/>
            </a:pPr>
            <a:r>
              <a:rPr lang="en-US" sz="2000" dirty="0" smtClean="0">
                <a:solidFill>
                  <a:schemeClr val="tx1"/>
                </a:solidFill>
                <a:latin typeface="Palatino Linotype" pitchFamily="18" charset="0"/>
              </a:rPr>
              <a:t>As </a:t>
            </a:r>
            <a:r>
              <a:rPr lang="en-US" sz="2000" dirty="0">
                <a:solidFill>
                  <a:schemeClr val="tx1"/>
                </a:solidFill>
                <a:latin typeface="Palatino Linotype" pitchFamily="18" charset="0"/>
              </a:rPr>
              <a:t>has already been noted before, an ordinary personal computer with high productivity is able to carry out calculations with satisfactory speed with a total </a:t>
            </a:r>
            <a:r>
              <a:rPr lang="en-US" sz="2000" dirty="0" smtClean="0">
                <a:solidFill>
                  <a:schemeClr val="tx1"/>
                </a:solidFill>
                <a:latin typeface="Palatino Linotype" pitchFamily="18" charset="0"/>
              </a:rPr>
              <a:t>number </a:t>
            </a:r>
            <a:r>
              <a:rPr lang="en-US" sz="2000" dirty="0">
                <a:solidFill>
                  <a:schemeClr val="tx1"/>
                </a:solidFill>
                <a:latin typeface="Palatino Linotype" pitchFamily="18" charset="0"/>
              </a:rPr>
              <a:t>of 20 thousand agents (the behavior of each is defined by around 20 functions). At that the average count time of one unit of model time (one year) amounts to around one minute. When dealing with a larger number of agents, 100 thousand for example, the computer simply “freezes</a:t>
            </a:r>
            <a:r>
              <a:rPr lang="en-US" sz="2000" dirty="0" smtClean="0">
                <a:solidFill>
                  <a:schemeClr val="tx1"/>
                </a:solidFill>
                <a:latin typeface="Palatino Linotype" pitchFamily="18" charset="0"/>
              </a:rPr>
              <a:t>”.</a:t>
            </a:r>
            <a:endParaRPr lang="en-US" sz="2000" dirty="0">
              <a:solidFill>
                <a:schemeClr val="tx1"/>
              </a:solidFill>
              <a:latin typeface="Palatino Linotype" pitchFamily="18" charset="0"/>
            </a:endParaRPr>
          </a:p>
        </p:txBody>
      </p:sp>
    </p:spTree>
    <p:extLst>
      <p:ext uri="{BB962C8B-B14F-4D97-AF65-F5344CB8AC3E}">
        <p14:creationId xmlns:p14="http://schemas.microsoft.com/office/powerpoint/2010/main" val="26794613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7504" y="323213"/>
            <a:ext cx="8928992" cy="830997"/>
          </a:xfrm>
        </p:spPr>
        <p:txBody>
          <a:bodyPr wrap="square">
            <a:spAutoFit/>
          </a:bodyPr>
          <a:lstStyle/>
          <a:p>
            <a:r>
              <a:rPr lang="en-US" sz="4800" dirty="0" smtClean="0">
                <a:latin typeface="Palatino Linotype" pitchFamily="18" charset="0"/>
              </a:rPr>
              <a:t>Results</a:t>
            </a:r>
            <a:endParaRPr lang="ru-RU" sz="4800" dirty="0">
              <a:latin typeface="Palatino Linotype" pitchFamily="18" charset="0"/>
            </a:endParaRPr>
          </a:p>
        </p:txBody>
      </p:sp>
      <p:sp>
        <p:nvSpPr>
          <p:cNvPr id="16387" name="Rectangle 3"/>
          <p:cNvSpPr>
            <a:spLocks noGrp="1" noChangeArrowheads="1"/>
          </p:cNvSpPr>
          <p:nvPr>
            <p:ph idx="1"/>
          </p:nvPr>
        </p:nvSpPr>
        <p:spPr>
          <a:xfrm>
            <a:off x="107504" y="1729722"/>
            <a:ext cx="8928992" cy="3859518"/>
          </a:xfrm>
        </p:spPr>
        <p:txBody>
          <a:bodyPr wrap="square">
            <a:spAutoFit/>
          </a:bodyPr>
          <a:lstStyle/>
          <a:p>
            <a:pPr marL="0" indent="0" algn="just">
              <a:buNone/>
            </a:pPr>
            <a:r>
              <a:rPr lang="en-US" dirty="0" smtClean="0">
                <a:solidFill>
                  <a:schemeClr val="tx1"/>
                </a:solidFill>
                <a:latin typeface="Palatino Linotype" pitchFamily="18" charset="0"/>
              </a:rPr>
              <a:t>Using </a:t>
            </a:r>
            <a:r>
              <a:rPr lang="en-US" dirty="0">
                <a:solidFill>
                  <a:schemeClr val="tx1"/>
                </a:solidFill>
                <a:latin typeface="Palatino Linotype" pitchFamily="18" charset="0"/>
              </a:rPr>
              <a:t>the 1000 processors of the supercomputer and executing the optimized code, allowed to increase the number of agents to 100 million, and the number of model years to 50. At that, this enormous volume of research was carried out in a period of time, which approximately equaled 1 minute and 30 seconds (this indicator may slightly vary depending on the type of processors used).</a:t>
            </a:r>
          </a:p>
          <a:p>
            <a:pPr marL="0" indent="0" algn="just">
              <a:buNone/>
            </a:pPr>
            <a:r>
              <a:rPr lang="en-US" dirty="0">
                <a:solidFill>
                  <a:schemeClr val="tx1"/>
                </a:solidFill>
                <a:latin typeface="Palatino Linotype" pitchFamily="18" charset="0"/>
              </a:rPr>
              <a:t>Then we continued to increase the number of processors (under the same model parameters) in order to establish a dependency of the time for computation from the resources </a:t>
            </a:r>
            <a:r>
              <a:rPr lang="en-US" dirty="0" smtClean="0">
                <a:solidFill>
                  <a:schemeClr val="tx1"/>
                </a:solidFill>
                <a:latin typeface="Palatino Linotype" pitchFamily="18" charset="0"/>
              </a:rPr>
              <a:t>involved.</a:t>
            </a:r>
            <a:endParaRPr lang="en-US" dirty="0">
              <a:solidFill>
                <a:schemeClr val="tx1"/>
              </a:solidFill>
              <a:latin typeface="Palatino Linotype"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2008" y="76993"/>
            <a:ext cx="9036496" cy="1323439"/>
          </a:xfrm>
        </p:spPr>
        <p:txBody>
          <a:bodyPr wrap="square">
            <a:spAutoFit/>
          </a:bodyPr>
          <a:lstStyle/>
          <a:p>
            <a:r>
              <a:rPr lang="en-US" sz="4000" dirty="0">
                <a:latin typeface="Palatino Linotype" pitchFamily="18" charset="0"/>
              </a:rPr>
              <a:t>Time for calculating the model as a function of the number of </a:t>
            </a:r>
            <a:r>
              <a:rPr lang="en-US" sz="4000" dirty="0" smtClean="0">
                <a:latin typeface="Palatino Linotype" pitchFamily="18" charset="0"/>
              </a:rPr>
              <a:t>processors</a:t>
            </a:r>
            <a:endParaRPr lang="ru-RU" sz="4000" dirty="0">
              <a:latin typeface="Palatino Linotype" pitchFamily="18" charset="0"/>
            </a:endParaRPr>
          </a:p>
        </p:txBody>
      </p:sp>
      <p:pic>
        <p:nvPicPr>
          <p:cNvPr id="6" name="Рисунок 5"/>
          <p:cNvPicPr/>
          <p:nvPr/>
        </p:nvPicPr>
        <p:blipFill>
          <a:blip r:embed="rId2"/>
          <a:stretch>
            <a:fillRect/>
          </a:stretch>
        </p:blipFill>
        <p:spPr>
          <a:xfrm>
            <a:off x="107504" y="1556792"/>
            <a:ext cx="8856984" cy="4931876"/>
          </a:xfrm>
          <a:prstGeom prst="rect">
            <a:avLst/>
          </a:prstGeom>
        </p:spPr>
      </p:pic>
      <p:sp>
        <p:nvSpPr>
          <p:cNvPr id="4" name="Прямоугольник 3"/>
          <p:cNvSpPr/>
          <p:nvPr/>
        </p:nvSpPr>
        <p:spPr>
          <a:xfrm>
            <a:off x="1331640" y="6488668"/>
            <a:ext cx="6624736" cy="369332"/>
          </a:xfrm>
          <a:prstGeom prst="rect">
            <a:avLst/>
          </a:prstGeom>
        </p:spPr>
        <p:txBody>
          <a:bodyPr wrap="square">
            <a:spAutoFit/>
          </a:bodyPr>
          <a:lstStyle/>
          <a:p>
            <a:pPr algn="ctr"/>
            <a:r>
              <a:rPr lang="en-US" dirty="0">
                <a:latin typeface="Palatino Linotype" pitchFamily="18" charset="0"/>
              </a:rPr>
              <a:t>(Х axes– number of processors, Y axes – time in seconds)</a:t>
            </a:r>
            <a:endParaRPr lang="ru-RU"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7504" y="323213"/>
            <a:ext cx="8928992" cy="830997"/>
          </a:xfrm>
        </p:spPr>
        <p:txBody>
          <a:bodyPr wrap="square">
            <a:spAutoFit/>
          </a:bodyPr>
          <a:lstStyle/>
          <a:p>
            <a:r>
              <a:rPr lang="en-US" sz="4800" dirty="0" smtClean="0">
                <a:latin typeface="Palatino Linotype" pitchFamily="18" charset="0"/>
              </a:rPr>
              <a:t>Results</a:t>
            </a:r>
            <a:endParaRPr lang="ru-RU" sz="4800" dirty="0">
              <a:latin typeface="Palatino Linotype" pitchFamily="18" charset="0"/>
            </a:endParaRPr>
          </a:p>
        </p:txBody>
      </p:sp>
      <p:sp>
        <p:nvSpPr>
          <p:cNvPr id="16387" name="Rectangle 3"/>
          <p:cNvSpPr>
            <a:spLocks noGrp="1" noChangeArrowheads="1"/>
          </p:cNvSpPr>
          <p:nvPr>
            <p:ph idx="1"/>
          </p:nvPr>
        </p:nvSpPr>
        <p:spPr>
          <a:xfrm>
            <a:off x="107504" y="1628800"/>
            <a:ext cx="8928992" cy="4832092"/>
          </a:xfrm>
        </p:spPr>
        <p:txBody>
          <a:bodyPr wrap="square">
            <a:spAutoFit/>
          </a:bodyPr>
          <a:lstStyle/>
          <a:p>
            <a:pPr marL="0" indent="0" algn="just">
              <a:buNone/>
            </a:pPr>
            <a:r>
              <a:rPr lang="en-US" sz="2000" dirty="0" smtClean="0">
                <a:solidFill>
                  <a:schemeClr val="tx1"/>
                </a:solidFill>
                <a:latin typeface="Palatino Linotype" pitchFamily="18" charset="0"/>
              </a:rPr>
              <a:t>Results </a:t>
            </a:r>
            <a:r>
              <a:rPr lang="en-US" sz="2000" dirty="0">
                <a:solidFill>
                  <a:schemeClr val="tx1"/>
                </a:solidFill>
                <a:latin typeface="Palatino Linotype" pitchFamily="18" charset="0"/>
              </a:rPr>
              <a:t>of the modeling showed, that if the current tendencies ensue the population of the Siberian and the Fareast Federal Districts will significantly decrease, while in the Southern Federal District, on the contrary, there will be a significant increase in population. In addition to that, the modeling carried out gives reason to predict a gradual decrease of the GDP, as well as several other macroeconomic indicators. </a:t>
            </a:r>
          </a:p>
          <a:p>
            <a:pPr marL="0" indent="0" algn="just">
              <a:buNone/>
            </a:pPr>
            <a:r>
              <a:rPr lang="en-US" sz="2000" dirty="0">
                <a:solidFill>
                  <a:schemeClr val="tx1"/>
                </a:solidFill>
                <a:latin typeface="Palatino Linotype" pitchFamily="18" charset="0"/>
              </a:rPr>
              <a:t>The results of the experiments carried out using the developed ABM revealed that the scaling of the model in itself has certain meaning. For example, when launching the same version of the model for 50 model years using the same parameters (except for the number of agents: in the first case there were 100 million agents, in the second – 100 thousand agents) the results received, that is the scaled number of agents, had a difference of about 4,5%.</a:t>
            </a:r>
          </a:p>
          <a:p>
            <a:pPr marL="0" indent="0" algn="just">
              <a:buNone/>
            </a:pPr>
            <a:r>
              <a:rPr lang="en-US" sz="2000" dirty="0">
                <a:solidFill>
                  <a:schemeClr val="tx1"/>
                </a:solidFill>
                <a:latin typeface="Palatino Linotype" pitchFamily="18" charset="0"/>
              </a:rPr>
              <a:t>It can be assumed that in complex dynamic systems the same parameters (birth rate, life expectancy etc.) may produce different results depending on the size of the community</a:t>
            </a:r>
            <a:r>
              <a:rPr lang="en-US" sz="2000" dirty="0" smtClean="0">
                <a:solidFill>
                  <a:schemeClr val="tx1"/>
                </a:solidFill>
                <a:latin typeface="Palatino Linotype" pitchFamily="18" charset="0"/>
              </a:rPr>
              <a:t>.</a:t>
            </a:r>
            <a:endParaRPr lang="en-US" sz="2000" dirty="0">
              <a:solidFill>
                <a:schemeClr val="tx1"/>
              </a:solidFill>
              <a:latin typeface="Palatino Linotype" pitchFamily="18" charset="0"/>
            </a:endParaRPr>
          </a:p>
        </p:txBody>
      </p:sp>
    </p:spTree>
    <p:extLst>
      <p:ext uri="{BB962C8B-B14F-4D97-AF65-F5344CB8AC3E}">
        <p14:creationId xmlns:p14="http://schemas.microsoft.com/office/powerpoint/2010/main" val="2736242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09082"/>
            <a:ext cx="8507288" cy="1323439"/>
          </a:xfrm>
        </p:spPr>
        <p:txBody>
          <a:bodyPr wrap="square">
            <a:spAutoFit/>
          </a:bodyPr>
          <a:lstStyle/>
          <a:p>
            <a:r>
              <a:rPr lang="en-US" sz="4000" dirty="0" smtClean="0">
                <a:latin typeface="Palatino Linotype" pitchFamily="18" charset="0"/>
              </a:rPr>
              <a:t>Experience </a:t>
            </a:r>
            <a:r>
              <a:rPr lang="en-US" sz="4000" dirty="0">
                <a:latin typeface="Palatino Linotype" pitchFamily="18" charset="0"/>
              </a:rPr>
              <a:t>of Some Scientists and Practical Experts</a:t>
            </a:r>
            <a:endParaRPr lang="ru-RU" sz="4000" dirty="0">
              <a:latin typeface="Palatino Linotype" pitchFamily="18" charset="0"/>
            </a:endParaRPr>
          </a:p>
        </p:txBody>
      </p:sp>
      <p:sp>
        <p:nvSpPr>
          <p:cNvPr id="4099" name="Rectangle 3"/>
          <p:cNvSpPr>
            <a:spLocks noGrp="1" noChangeArrowheads="1"/>
          </p:cNvSpPr>
          <p:nvPr>
            <p:ph idx="1"/>
          </p:nvPr>
        </p:nvSpPr>
        <p:spPr>
          <a:xfrm>
            <a:off x="107504" y="1556792"/>
            <a:ext cx="8928992" cy="5262979"/>
          </a:xfrm>
        </p:spPr>
        <p:txBody>
          <a:bodyPr wrap="square">
            <a:spAutoFit/>
          </a:bodyPr>
          <a:lstStyle/>
          <a:p>
            <a:pPr algn="just">
              <a:buFont typeface="Wingdings" pitchFamily="2" charset="2"/>
              <a:buChar char="q"/>
            </a:pPr>
            <a:r>
              <a:rPr lang="en-US" sz="2800" dirty="0">
                <a:latin typeface="Palatino Linotype" pitchFamily="18" charset="0"/>
              </a:rPr>
              <a:t>In September of 2006 a project on the development of a large-scale ABM (agent-based model) of the European economy — </a:t>
            </a:r>
            <a:r>
              <a:rPr lang="en-US" sz="2800" b="1" dirty="0">
                <a:latin typeface="Palatino Linotype" pitchFamily="18" charset="0"/>
              </a:rPr>
              <a:t>EURACE, i.e. Europe ACE (Agent-based Computational Economics)</a:t>
            </a:r>
            <a:r>
              <a:rPr lang="en-US" sz="2800" dirty="0">
                <a:latin typeface="Palatino Linotype" pitchFamily="18" charset="0"/>
              </a:rPr>
              <a:t> was launched, with a very large number of autonomous agents, interacting within the socio - economic system (</a:t>
            </a:r>
            <a:r>
              <a:rPr lang="en-US" sz="2800" i="1" dirty="0" err="1">
                <a:latin typeface="Palatino Linotype" pitchFamily="18" charset="0"/>
              </a:rPr>
              <a:t>Deissenberg</a:t>
            </a:r>
            <a:r>
              <a:rPr lang="en-US" sz="2800" i="1" dirty="0">
                <a:latin typeface="Palatino Linotype" pitchFamily="18" charset="0"/>
              </a:rPr>
              <a:t>, van der </a:t>
            </a:r>
            <a:r>
              <a:rPr lang="en-US" sz="2800" i="1" dirty="0" err="1">
                <a:latin typeface="Palatino Linotype" pitchFamily="18" charset="0"/>
              </a:rPr>
              <a:t>Hoog</a:t>
            </a:r>
            <a:r>
              <a:rPr lang="en-US" sz="2800" i="1" dirty="0">
                <a:latin typeface="Palatino Linotype" pitchFamily="18" charset="0"/>
              </a:rPr>
              <a:t>, Herbert, 2008</a:t>
            </a:r>
            <a:r>
              <a:rPr lang="en-US" sz="2800" dirty="0">
                <a:latin typeface="Palatino Linotype" pitchFamily="18" charset="0"/>
              </a:rPr>
              <a:t>). Economists and programmers from eight research centers in Italy, France, Germany, Great Britain and Turkey are involved in the project, as well as an advisor from Columbia University, USA, </a:t>
            </a:r>
            <a:r>
              <a:rPr lang="en-US" sz="2800" dirty="0" smtClean="0">
                <a:latin typeface="Palatino Linotype" pitchFamily="18" charset="0"/>
              </a:rPr>
              <a:t>- Nobel </a:t>
            </a:r>
            <a:r>
              <a:rPr lang="en-US" sz="2800" dirty="0">
                <a:latin typeface="Palatino Linotype" pitchFamily="18" charset="0"/>
              </a:rPr>
              <a:t>laureate Joseph </a:t>
            </a:r>
            <a:r>
              <a:rPr lang="en-US" sz="2800" dirty="0" err="1">
                <a:latin typeface="Palatino Linotype" pitchFamily="18" charset="0"/>
              </a:rPr>
              <a:t>Stiglitz</a:t>
            </a:r>
            <a:r>
              <a:rPr lang="en-US" sz="2800" dirty="0">
                <a:latin typeface="Palatino Linotype" pitchFamily="18" charset="0"/>
              </a:rPr>
              <a:t>. </a:t>
            </a:r>
          </a:p>
        </p:txBody>
      </p:sp>
    </p:spTree>
    <p:extLst>
      <p:ext uri="{BB962C8B-B14F-4D97-AF65-F5344CB8AC3E}">
        <p14:creationId xmlns:p14="http://schemas.microsoft.com/office/powerpoint/2010/main" val="2467870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179512" y="3645024"/>
            <a:ext cx="8784976" cy="646331"/>
          </a:xfrm>
        </p:spPr>
        <p:txBody>
          <a:bodyPr wrap="square">
            <a:spAutoFit/>
          </a:bodyPr>
          <a:lstStyle/>
          <a:p>
            <a:pPr marL="0" indent="0" algn="ctr">
              <a:buNone/>
            </a:pPr>
            <a:r>
              <a:rPr lang="en-US" sz="3600" dirty="0" smtClean="0">
                <a:latin typeface="Palatino Linotype" pitchFamily="18" charset="0"/>
              </a:rPr>
              <a:t>Thank </a:t>
            </a:r>
            <a:r>
              <a:rPr lang="en-US" sz="3600" dirty="0">
                <a:latin typeface="Palatino Linotype" pitchFamily="18" charset="0"/>
              </a:rPr>
              <a:t>you for your attention</a:t>
            </a:r>
            <a:endParaRPr lang="ru-RU" sz="3600" dirty="0">
              <a:latin typeface="Palatino Linotype"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09082"/>
            <a:ext cx="8507288" cy="1323439"/>
          </a:xfrm>
        </p:spPr>
        <p:txBody>
          <a:bodyPr wrap="square">
            <a:spAutoFit/>
          </a:bodyPr>
          <a:lstStyle/>
          <a:p>
            <a:r>
              <a:rPr lang="en-US" sz="4000" dirty="0" smtClean="0">
                <a:latin typeface="Palatino Linotype" pitchFamily="18" charset="0"/>
              </a:rPr>
              <a:t>Experience </a:t>
            </a:r>
            <a:r>
              <a:rPr lang="en-US" sz="4000" dirty="0">
                <a:latin typeface="Palatino Linotype" pitchFamily="18" charset="0"/>
              </a:rPr>
              <a:t>of Some Scientists and Practical Experts</a:t>
            </a:r>
            <a:endParaRPr lang="ru-RU" sz="4000" dirty="0">
              <a:latin typeface="Palatino Linotype" pitchFamily="18" charset="0"/>
            </a:endParaRPr>
          </a:p>
        </p:txBody>
      </p:sp>
      <p:sp>
        <p:nvSpPr>
          <p:cNvPr id="4099" name="Rectangle 3"/>
          <p:cNvSpPr>
            <a:spLocks noGrp="1" noChangeArrowheads="1"/>
          </p:cNvSpPr>
          <p:nvPr>
            <p:ph idx="1"/>
          </p:nvPr>
        </p:nvSpPr>
        <p:spPr>
          <a:xfrm>
            <a:off x="0" y="1474672"/>
            <a:ext cx="9144000" cy="5410712"/>
          </a:xfrm>
        </p:spPr>
        <p:txBody>
          <a:bodyPr wrap="square">
            <a:spAutoFit/>
          </a:bodyPr>
          <a:lstStyle/>
          <a:p>
            <a:pPr algn="just">
              <a:buFont typeface="Wingdings" pitchFamily="2" charset="2"/>
              <a:buChar char="q"/>
            </a:pPr>
            <a:r>
              <a:rPr lang="en-US" dirty="0" smtClean="0">
                <a:latin typeface="Palatino Linotype" pitchFamily="18" charset="0"/>
              </a:rPr>
              <a:t>According </a:t>
            </a:r>
            <a:r>
              <a:rPr lang="en-US" dirty="0">
                <a:latin typeface="Palatino Linotype" pitchFamily="18" charset="0"/>
              </a:rPr>
              <a:t>to the developers, virtually all existing ABMs either cover only a single industry or a relatively restricted geographical area and accordingly, small </a:t>
            </a:r>
            <a:r>
              <a:rPr lang="en-US" dirty="0" smtClean="0">
                <a:latin typeface="Palatino Linotype" pitchFamily="18" charset="0"/>
              </a:rPr>
              <a:t>populations </a:t>
            </a:r>
            <a:r>
              <a:rPr lang="en-US" dirty="0">
                <a:latin typeface="Palatino Linotype" pitchFamily="18" charset="0"/>
              </a:rPr>
              <a:t>of agents, while the </a:t>
            </a:r>
            <a:r>
              <a:rPr lang="en-US" b="1" dirty="0">
                <a:latin typeface="Palatino Linotype" pitchFamily="18" charset="0"/>
              </a:rPr>
              <a:t>EURACE</a:t>
            </a:r>
            <a:r>
              <a:rPr lang="en-US" dirty="0">
                <a:latin typeface="Palatino Linotype" pitchFamily="18" charset="0"/>
              </a:rPr>
              <a:t> presents the entire European Union, so the scope and complexity of this model is unique, and its numerical computation requires the use of supercomputers as well as special software.</a:t>
            </a:r>
          </a:p>
          <a:p>
            <a:pPr algn="just">
              <a:buFont typeface="Wingdings" pitchFamily="2" charset="2"/>
              <a:buChar char="q"/>
            </a:pPr>
            <a:r>
              <a:rPr lang="en-US" dirty="0">
                <a:latin typeface="Palatino Linotype" pitchFamily="18" charset="0"/>
              </a:rPr>
              <a:t>The information about </a:t>
            </a:r>
            <a:r>
              <a:rPr lang="en-US" b="1" dirty="0">
                <a:latin typeface="Palatino Linotype" pitchFamily="18" charset="0"/>
              </a:rPr>
              <a:t>268</a:t>
            </a:r>
            <a:r>
              <a:rPr lang="en-US" dirty="0">
                <a:latin typeface="Palatino Linotype" pitchFamily="18" charset="0"/>
              </a:rPr>
              <a:t> regions in </a:t>
            </a:r>
            <a:r>
              <a:rPr lang="en-US" b="1" dirty="0">
                <a:latin typeface="Palatino Linotype" pitchFamily="18" charset="0"/>
              </a:rPr>
              <a:t>27</a:t>
            </a:r>
            <a:r>
              <a:rPr lang="en-US" dirty="0">
                <a:latin typeface="Palatino Linotype" pitchFamily="18" charset="0"/>
              </a:rPr>
              <a:t> countries was used to fill the model with necessary data, including some geo-information maps.  </a:t>
            </a:r>
          </a:p>
          <a:p>
            <a:pPr algn="just">
              <a:buFont typeface="Wingdings" pitchFamily="2" charset="2"/>
              <a:buChar char="q"/>
            </a:pPr>
            <a:r>
              <a:rPr lang="en-US" b="1" dirty="0" smtClean="0">
                <a:latin typeface="Palatino Linotype" pitchFamily="18" charset="0"/>
              </a:rPr>
              <a:t>EURACE</a:t>
            </a:r>
            <a:r>
              <a:rPr lang="en-US" dirty="0" smtClean="0">
                <a:latin typeface="Palatino Linotype" pitchFamily="18" charset="0"/>
              </a:rPr>
              <a:t> </a:t>
            </a:r>
            <a:r>
              <a:rPr lang="en-US" dirty="0">
                <a:latin typeface="Palatino Linotype" pitchFamily="18" charset="0"/>
              </a:rPr>
              <a:t>was implemented using a flexible scalable environment for simulating agent-based models - </a:t>
            </a:r>
            <a:r>
              <a:rPr lang="en-US" b="1" dirty="0">
                <a:latin typeface="Palatino Linotype" pitchFamily="18" charset="0"/>
              </a:rPr>
              <a:t>FLAME</a:t>
            </a:r>
            <a:r>
              <a:rPr lang="en-US" dirty="0">
                <a:latin typeface="Palatino Linotype" pitchFamily="18" charset="0"/>
              </a:rPr>
              <a:t> (</a:t>
            </a:r>
            <a:r>
              <a:rPr lang="en-US" b="1" dirty="0">
                <a:latin typeface="Palatino Linotype" pitchFamily="18" charset="0"/>
              </a:rPr>
              <a:t>Flexible Large-scale Agent Modeling Environment</a:t>
            </a:r>
            <a:r>
              <a:rPr lang="en-US" dirty="0">
                <a:latin typeface="Palatino Linotype" pitchFamily="18" charset="0"/>
              </a:rPr>
              <a:t>), developed by </a:t>
            </a:r>
            <a:r>
              <a:rPr lang="en-US" i="1" dirty="0">
                <a:latin typeface="Palatino Linotype" pitchFamily="18" charset="0"/>
              </a:rPr>
              <a:t>Simon </a:t>
            </a:r>
            <a:r>
              <a:rPr lang="en-US" i="1" dirty="0" err="1">
                <a:latin typeface="Palatino Linotype" pitchFamily="18" charset="0"/>
              </a:rPr>
              <a:t>Coakley</a:t>
            </a:r>
            <a:r>
              <a:rPr lang="en-US" dirty="0">
                <a:latin typeface="Palatino Linotype" pitchFamily="18" charset="0"/>
              </a:rPr>
              <a:t> and </a:t>
            </a:r>
            <a:r>
              <a:rPr lang="en-US" i="1" dirty="0">
                <a:latin typeface="Palatino Linotype" pitchFamily="18" charset="0"/>
              </a:rPr>
              <a:t>Mike </a:t>
            </a:r>
            <a:r>
              <a:rPr lang="en-US" i="1" dirty="0" smtClean="0">
                <a:latin typeface="Palatino Linotype" pitchFamily="18" charset="0"/>
              </a:rPr>
              <a:t>Holcombe</a:t>
            </a:r>
            <a:r>
              <a:rPr lang="en-US" dirty="0" smtClean="0">
                <a:latin typeface="Palatino Linotype" pitchFamily="18" charset="0"/>
              </a:rPr>
              <a:t>.</a:t>
            </a:r>
            <a:endParaRPr lang="en-US" dirty="0">
              <a:latin typeface="Palatino Linotype"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09082"/>
            <a:ext cx="8507288" cy="1323439"/>
          </a:xfrm>
        </p:spPr>
        <p:txBody>
          <a:bodyPr wrap="square">
            <a:spAutoFit/>
          </a:bodyPr>
          <a:lstStyle/>
          <a:p>
            <a:r>
              <a:rPr lang="en-US" sz="4000" dirty="0" smtClean="0">
                <a:latin typeface="Palatino Linotype" pitchFamily="18" charset="0"/>
              </a:rPr>
              <a:t>Experience </a:t>
            </a:r>
            <a:r>
              <a:rPr lang="en-US" sz="4000" dirty="0">
                <a:latin typeface="Palatino Linotype" pitchFamily="18" charset="0"/>
              </a:rPr>
              <a:t>of Some Scientists and Practical Experts</a:t>
            </a:r>
            <a:endParaRPr lang="ru-RU" sz="4000" dirty="0">
              <a:latin typeface="Palatino Linotype" pitchFamily="18" charset="0"/>
            </a:endParaRPr>
          </a:p>
        </p:txBody>
      </p:sp>
      <p:sp>
        <p:nvSpPr>
          <p:cNvPr id="4099" name="Rectangle 3"/>
          <p:cNvSpPr>
            <a:spLocks noGrp="1" noChangeArrowheads="1"/>
          </p:cNvSpPr>
          <p:nvPr>
            <p:ph idx="1"/>
          </p:nvPr>
        </p:nvSpPr>
        <p:spPr>
          <a:xfrm>
            <a:off x="179512" y="1978962"/>
            <a:ext cx="8784976" cy="3970318"/>
          </a:xfrm>
        </p:spPr>
        <p:txBody>
          <a:bodyPr wrap="square">
            <a:spAutoFit/>
          </a:bodyPr>
          <a:lstStyle/>
          <a:p>
            <a:pPr algn="just">
              <a:buFont typeface="Wingdings" pitchFamily="2" charset="2"/>
              <a:buChar char="q"/>
            </a:pPr>
            <a:r>
              <a:rPr lang="en-US" sz="2800" b="1" dirty="0">
                <a:latin typeface="Palatino Linotype" pitchFamily="18" charset="0"/>
              </a:rPr>
              <a:t>In </a:t>
            </a:r>
            <a:r>
              <a:rPr lang="en-US" sz="2800" b="1" dirty="0" smtClean="0">
                <a:latin typeface="Palatino Linotype" pitchFamily="18" charset="0"/>
              </a:rPr>
              <a:t>ABM++ </a:t>
            </a:r>
            <a:r>
              <a:rPr lang="en-US" sz="2800" b="1" dirty="0" err="1">
                <a:latin typeface="Palatino Linotype" pitchFamily="18" charset="0"/>
              </a:rPr>
              <a:t>EpiSims</a:t>
            </a:r>
            <a:r>
              <a:rPr lang="en-US" sz="2800" dirty="0">
                <a:latin typeface="Palatino Linotype" pitchFamily="18" charset="0"/>
              </a:rPr>
              <a:t>, developed by researchers from the </a:t>
            </a:r>
            <a:r>
              <a:rPr lang="en-US" sz="2800" dirty="0" smtClean="0">
                <a:latin typeface="Palatino Linotype" pitchFamily="18" charset="0"/>
              </a:rPr>
              <a:t>Virginia </a:t>
            </a:r>
            <a:r>
              <a:rPr lang="en-US" sz="2800" dirty="0">
                <a:latin typeface="Palatino Linotype" pitchFamily="18" charset="0"/>
              </a:rPr>
              <a:t>Bioinformatics </a:t>
            </a:r>
            <a:r>
              <a:rPr lang="en-US" sz="2800" dirty="0" smtClean="0">
                <a:latin typeface="Palatino Linotype" pitchFamily="18" charset="0"/>
              </a:rPr>
              <a:t>Institute, </a:t>
            </a:r>
            <a:r>
              <a:rPr lang="en-US" sz="2800" dirty="0">
                <a:latin typeface="Palatino Linotype" pitchFamily="18" charset="0"/>
              </a:rPr>
              <a:t>the movement of agents is studied as well as their contacts within an environment as close as possible to reality and </a:t>
            </a:r>
            <a:r>
              <a:rPr lang="en-US" sz="2800" dirty="0" smtClean="0">
                <a:latin typeface="Palatino Linotype" pitchFamily="18" charset="0"/>
              </a:rPr>
              <a:t>containing </a:t>
            </a:r>
            <a:r>
              <a:rPr lang="en-US" sz="2800" dirty="0">
                <a:latin typeface="Palatino Linotype" pitchFamily="18" charset="0"/>
              </a:rPr>
              <a:t>roads, buildings and other infrastructure objects (</a:t>
            </a:r>
            <a:r>
              <a:rPr lang="en-US" sz="2800" i="1" dirty="0">
                <a:latin typeface="Palatino Linotype" pitchFamily="18" charset="0"/>
              </a:rPr>
              <a:t>Roberts, </a:t>
            </a:r>
            <a:r>
              <a:rPr lang="en-US" sz="2800" i="1" dirty="0" err="1">
                <a:latin typeface="Palatino Linotype" pitchFamily="18" charset="0"/>
              </a:rPr>
              <a:t>Simoni</a:t>
            </a:r>
            <a:r>
              <a:rPr lang="en-US" sz="2800" i="1" dirty="0">
                <a:latin typeface="Palatino Linotype" pitchFamily="18" charset="0"/>
              </a:rPr>
              <a:t>, Eubank, 2007</a:t>
            </a:r>
            <a:r>
              <a:rPr lang="en-US" sz="2800" dirty="0">
                <a:latin typeface="Palatino Linotype" pitchFamily="18" charset="0"/>
              </a:rPr>
              <a:t>). To develop this model a large array of data was necessary, including </a:t>
            </a:r>
            <a:r>
              <a:rPr lang="en-US" sz="2800" dirty="0" smtClean="0">
                <a:latin typeface="Palatino Linotype" pitchFamily="18" charset="0"/>
              </a:rPr>
              <a:t>information </a:t>
            </a:r>
            <a:r>
              <a:rPr lang="en-US" sz="2800" dirty="0">
                <a:latin typeface="Palatino Linotype" pitchFamily="18" charset="0"/>
              </a:rPr>
              <a:t>about the health of individual people, their age, income, ethnicity, etc</a:t>
            </a:r>
            <a:r>
              <a:rPr lang="en-US" sz="2800" dirty="0" smtClean="0">
                <a:latin typeface="Palatino Linotype" pitchFamily="18" charset="0"/>
              </a:rPr>
              <a:t>.</a:t>
            </a:r>
            <a:endParaRPr lang="en-US" sz="2800" dirty="0">
              <a:latin typeface="Palatino Linotype" pitchFamily="18" charset="0"/>
            </a:endParaRPr>
          </a:p>
        </p:txBody>
      </p:sp>
    </p:spTree>
    <p:extLst>
      <p:ext uri="{BB962C8B-B14F-4D97-AF65-F5344CB8AC3E}">
        <p14:creationId xmlns:p14="http://schemas.microsoft.com/office/powerpoint/2010/main" val="3903258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09082"/>
            <a:ext cx="8507288" cy="1323439"/>
          </a:xfrm>
        </p:spPr>
        <p:txBody>
          <a:bodyPr wrap="square">
            <a:spAutoFit/>
          </a:bodyPr>
          <a:lstStyle/>
          <a:p>
            <a:r>
              <a:rPr lang="en-US" sz="4000" dirty="0" smtClean="0">
                <a:latin typeface="Palatino Linotype" pitchFamily="18" charset="0"/>
              </a:rPr>
              <a:t>Experience </a:t>
            </a:r>
            <a:r>
              <a:rPr lang="en-US" sz="4000" dirty="0">
                <a:latin typeface="Palatino Linotype" pitchFamily="18" charset="0"/>
              </a:rPr>
              <a:t>of Some Scientists and Practical Experts</a:t>
            </a:r>
            <a:endParaRPr lang="ru-RU" sz="4000" dirty="0">
              <a:latin typeface="Palatino Linotype" pitchFamily="18" charset="0"/>
            </a:endParaRPr>
          </a:p>
        </p:txBody>
      </p:sp>
      <p:sp>
        <p:nvSpPr>
          <p:cNvPr id="4099" name="Rectangle 3"/>
          <p:cNvSpPr>
            <a:spLocks noGrp="1" noChangeArrowheads="1"/>
          </p:cNvSpPr>
          <p:nvPr>
            <p:ph idx="1"/>
          </p:nvPr>
        </p:nvSpPr>
        <p:spPr>
          <a:xfrm>
            <a:off x="107504" y="1703705"/>
            <a:ext cx="8928992" cy="4893647"/>
          </a:xfrm>
        </p:spPr>
        <p:txBody>
          <a:bodyPr wrap="square">
            <a:spAutoFit/>
          </a:bodyPr>
          <a:lstStyle/>
          <a:p>
            <a:pPr algn="just">
              <a:buFont typeface="Wingdings" pitchFamily="2" charset="2"/>
              <a:buChar char="q"/>
            </a:pPr>
            <a:r>
              <a:rPr lang="en-US" dirty="0">
                <a:latin typeface="Palatino Linotype" pitchFamily="18" charset="0"/>
              </a:rPr>
              <a:t>Specialists of another research team from the same Bioinformatics Institute of Virginia created an instrument for the study of the particularities of the spreading of infectious diseases within various groups of society — </a:t>
            </a:r>
            <a:r>
              <a:rPr lang="en-US" b="1" dirty="0" err="1">
                <a:latin typeface="Palatino Linotype" pitchFamily="18" charset="0"/>
              </a:rPr>
              <a:t>EpiFast</a:t>
            </a:r>
            <a:r>
              <a:rPr lang="en-US" dirty="0">
                <a:latin typeface="Palatino Linotype" pitchFamily="18" charset="0"/>
              </a:rPr>
              <a:t>, among the assets of which is the scalability and high speed of performance. For example, the simulation of social activity of the population of Greater Los Angeles Area (agglomerations with a population of over </a:t>
            </a:r>
            <a:r>
              <a:rPr lang="en-US" b="1" dirty="0">
                <a:latin typeface="Palatino Linotype" pitchFamily="18" charset="0"/>
              </a:rPr>
              <a:t>17</a:t>
            </a:r>
            <a:r>
              <a:rPr lang="en-US" dirty="0">
                <a:latin typeface="Palatino Linotype" pitchFamily="18" charset="0"/>
              </a:rPr>
              <a:t> million people) with </a:t>
            </a:r>
            <a:r>
              <a:rPr lang="en-US" b="1" dirty="0">
                <a:latin typeface="Palatino Linotype" pitchFamily="18" charset="0"/>
              </a:rPr>
              <a:t>900</a:t>
            </a:r>
            <a:r>
              <a:rPr lang="en-US" dirty="0">
                <a:latin typeface="Palatino Linotype" pitchFamily="18" charset="0"/>
              </a:rPr>
              <a:t> million connections between people on a cluster with 96   dual- core processors POWER5 took less than five minutes. Such fairly high productivity is provided by the original mechanism of paralleling presented by the authors (</a:t>
            </a:r>
            <a:r>
              <a:rPr lang="en-US" i="1" dirty="0" err="1">
                <a:latin typeface="Palatino Linotype" pitchFamily="18" charset="0"/>
              </a:rPr>
              <a:t>Bisset</a:t>
            </a:r>
            <a:r>
              <a:rPr lang="en-US" i="1" dirty="0">
                <a:latin typeface="Palatino Linotype" pitchFamily="18" charset="0"/>
              </a:rPr>
              <a:t>, Chen, Feng et al., 2009</a:t>
            </a:r>
            <a:r>
              <a:rPr lang="en-US" dirty="0">
                <a:latin typeface="Palatino Linotype" pitchFamily="18" charset="0"/>
              </a:rPr>
              <a:t>).</a:t>
            </a:r>
          </a:p>
        </p:txBody>
      </p:sp>
    </p:spTree>
    <p:extLst>
      <p:ext uri="{BB962C8B-B14F-4D97-AF65-F5344CB8AC3E}">
        <p14:creationId xmlns:p14="http://schemas.microsoft.com/office/powerpoint/2010/main" val="1878669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09082"/>
            <a:ext cx="8507288" cy="1323439"/>
          </a:xfrm>
        </p:spPr>
        <p:txBody>
          <a:bodyPr wrap="square">
            <a:spAutoFit/>
          </a:bodyPr>
          <a:lstStyle/>
          <a:p>
            <a:r>
              <a:rPr lang="en-US" sz="4000" dirty="0" smtClean="0">
                <a:latin typeface="Palatino Linotype" pitchFamily="18" charset="0"/>
              </a:rPr>
              <a:t>Experience </a:t>
            </a:r>
            <a:r>
              <a:rPr lang="en-US" sz="4000" dirty="0">
                <a:latin typeface="Palatino Linotype" pitchFamily="18" charset="0"/>
              </a:rPr>
              <a:t>of Some Scientists and Practical Experts</a:t>
            </a:r>
            <a:endParaRPr lang="ru-RU" sz="4000" dirty="0">
              <a:latin typeface="Palatino Linotype" pitchFamily="18" charset="0"/>
            </a:endParaRPr>
          </a:p>
        </p:txBody>
      </p:sp>
      <p:sp>
        <p:nvSpPr>
          <p:cNvPr id="4099" name="Rectangle 3"/>
          <p:cNvSpPr>
            <a:spLocks noGrp="1" noChangeArrowheads="1"/>
          </p:cNvSpPr>
          <p:nvPr>
            <p:ph idx="1"/>
          </p:nvPr>
        </p:nvSpPr>
        <p:spPr>
          <a:xfrm>
            <a:off x="107504" y="1703705"/>
            <a:ext cx="8856984" cy="4893647"/>
          </a:xfrm>
        </p:spPr>
        <p:txBody>
          <a:bodyPr wrap="square">
            <a:spAutoFit/>
          </a:bodyPr>
          <a:lstStyle/>
          <a:p>
            <a:pPr algn="just">
              <a:buFont typeface="Wingdings" pitchFamily="2" charset="2"/>
              <a:buChar char="q"/>
            </a:pPr>
            <a:r>
              <a:rPr lang="en-US" dirty="0" smtClean="0">
                <a:latin typeface="Palatino Linotype" pitchFamily="18" charset="0"/>
              </a:rPr>
              <a:t>Classic standard models of spread of epidemics were mostly based on the use of differential equations, however, this tool complicates the consideration of connections between separate agents and their numerous individual particularities. ABM allows to overcome such shortcomings. In </a:t>
            </a:r>
            <a:r>
              <a:rPr lang="en-US" b="1" dirty="0" smtClean="0">
                <a:latin typeface="Palatino Linotype" pitchFamily="18" charset="0"/>
              </a:rPr>
              <a:t>1996</a:t>
            </a:r>
            <a:r>
              <a:rPr lang="en-US" dirty="0" smtClean="0">
                <a:latin typeface="Palatino Linotype" pitchFamily="18" charset="0"/>
              </a:rPr>
              <a:t> </a:t>
            </a:r>
            <a:r>
              <a:rPr lang="en-US" b="1" i="1" dirty="0" smtClean="0">
                <a:latin typeface="Palatino Linotype" pitchFamily="18" charset="0"/>
              </a:rPr>
              <a:t>Joshua Epstein and Robert Axtell </a:t>
            </a:r>
            <a:r>
              <a:rPr lang="en-US" dirty="0" smtClean="0">
                <a:latin typeface="Palatino Linotype" pitchFamily="18" charset="0"/>
              </a:rPr>
              <a:t>published a description of one of the first ABMs, in which they reviewed the process of the spread of epidemics. (</a:t>
            </a:r>
            <a:r>
              <a:rPr lang="en-US" i="1" dirty="0" smtClean="0">
                <a:latin typeface="Palatino Linotype" pitchFamily="18" charset="0"/>
              </a:rPr>
              <a:t>Epstein, Axtell, 1996</a:t>
            </a:r>
            <a:r>
              <a:rPr lang="en-US" dirty="0" smtClean="0">
                <a:latin typeface="Palatino Linotype" pitchFamily="18" charset="0"/>
              </a:rPr>
              <a:t>). Agent models, which differ from each other in their reaction to the disease, which depends on the state of their immune system, are spread out over a particular territory. At that, in this model, agents, the number of which constitutes a mere few thousand, demonstrate fairly primitive behavior. </a:t>
            </a:r>
          </a:p>
        </p:txBody>
      </p:sp>
    </p:spTree>
    <p:extLst>
      <p:ext uri="{BB962C8B-B14F-4D97-AF65-F5344CB8AC3E}">
        <p14:creationId xmlns:p14="http://schemas.microsoft.com/office/powerpoint/2010/main" val="4174568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09082"/>
            <a:ext cx="8507288" cy="1323439"/>
          </a:xfrm>
        </p:spPr>
        <p:txBody>
          <a:bodyPr wrap="square">
            <a:spAutoFit/>
          </a:bodyPr>
          <a:lstStyle/>
          <a:p>
            <a:r>
              <a:rPr lang="en-US" sz="4000" dirty="0" smtClean="0">
                <a:latin typeface="Palatino Linotype" pitchFamily="18" charset="0"/>
              </a:rPr>
              <a:t>Experience </a:t>
            </a:r>
            <a:r>
              <a:rPr lang="en-US" sz="4000" dirty="0">
                <a:latin typeface="Palatino Linotype" pitchFamily="18" charset="0"/>
              </a:rPr>
              <a:t>of Some Scientists and Practical Experts</a:t>
            </a:r>
            <a:endParaRPr lang="ru-RU" sz="4000" dirty="0">
              <a:latin typeface="Palatino Linotype" pitchFamily="18" charset="0"/>
            </a:endParaRPr>
          </a:p>
        </p:txBody>
      </p:sp>
      <p:sp>
        <p:nvSpPr>
          <p:cNvPr id="4099" name="Rectangle 3"/>
          <p:cNvSpPr>
            <a:spLocks noGrp="1" noChangeArrowheads="1"/>
          </p:cNvSpPr>
          <p:nvPr>
            <p:ph idx="1"/>
          </p:nvPr>
        </p:nvSpPr>
        <p:spPr>
          <a:xfrm>
            <a:off x="107504" y="1701846"/>
            <a:ext cx="8928992" cy="4967514"/>
          </a:xfrm>
        </p:spPr>
        <p:txBody>
          <a:bodyPr wrap="square">
            <a:spAutoFit/>
          </a:bodyPr>
          <a:lstStyle/>
          <a:p>
            <a:pPr algn="just">
              <a:buFont typeface="Wingdings" pitchFamily="2" charset="2"/>
              <a:buChar char="q"/>
            </a:pPr>
            <a:r>
              <a:rPr lang="en-US" dirty="0" smtClean="0">
                <a:latin typeface="Palatino Linotype" pitchFamily="18" charset="0"/>
              </a:rPr>
              <a:t>Later on, under the supervision of </a:t>
            </a:r>
            <a:r>
              <a:rPr lang="en-US" b="1" dirty="0" smtClean="0">
                <a:latin typeface="Palatino Linotype" pitchFamily="18" charset="0"/>
              </a:rPr>
              <a:t>Joshua Epstein and Jon Parker</a:t>
            </a:r>
            <a:r>
              <a:rPr lang="en-US" dirty="0" smtClean="0">
                <a:latin typeface="Palatino Linotype" pitchFamily="18" charset="0"/>
              </a:rPr>
              <a:t> at the</a:t>
            </a:r>
            <a:r>
              <a:rPr lang="en-US" b="1" dirty="0" smtClean="0">
                <a:latin typeface="Palatino Linotype" pitchFamily="18" charset="0"/>
              </a:rPr>
              <a:t> Center on Social and Economic Dynamics at Brookings</a:t>
            </a:r>
            <a:r>
              <a:rPr lang="en-US" dirty="0" smtClean="0">
                <a:latin typeface="Palatino Linotype" pitchFamily="18" charset="0"/>
              </a:rPr>
              <a:t>, one of the largest ABMs was constructed, which included data about the entire population of the US, that is around </a:t>
            </a:r>
            <a:r>
              <a:rPr lang="en-US" b="1" u="sng" dirty="0" smtClean="0">
                <a:latin typeface="Palatino Linotype" pitchFamily="18" charset="0"/>
              </a:rPr>
              <a:t>300 million agents </a:t>
            </a:r>
            <a:r>
              <a:rPr lang="en-US" dirty="0" smtClean="0">
                <a:latin typeface="Palatino Linotype" pitchFamily="18" charset="0"/>
              </a:rPr>
              <a:t>(</a:t>
            </a:r>
            <a:r>
              <a:rPr lang="en-US" i="1" dirty="0" smtClean="0">
                <a:latin typeface="Palatino Linotype" pitchFamily="18" charset="0"/>
              </a:rPr>
              <a:t>Parker, 2007</a:t>
            </a:r>
            <a:r>
              <a:rPr lang="en-US" dirty="0" smtClean="0">
                <a:latin typeface="Palatino Linotype" pitchFamily="18" charset="0"/>
              </a:rPr>
              <a:t>). </a:t>
            </a:r>
          </a:p>
          <a:p>
            <a:pPr algn="just">
              <a:buFont typeface="Wingdings" pitchFamily="2" charset="2"/>
              <a:buChar char="q"/>
            </a:pPr>
            <a:r>
              <a:rPr lang="en-US" dirty="0" smtClean="0">
                <a:latin typeface="Palatino Linotype" pitchFamily="18" charset="0"/>
              </a:rPr>
              <a:t>The model in question (US National Model) includes </a:t>
            </a:r>
            <a:r>
              <a:rPr lang="en-US" b="1" dirty="0" smtClean="0">
                <a:latin typeface="Palatino Linotype" pitchFamily="18" charset="0"/>
              </a:rPr>
              <a:t>300</a:t>
            </a:r>
            <a:r>
              <a:rPr lang="en-US" dirty="0" smtClean="0">
                <a:latin typeface="Palatino Linotype" pitchFamily="18" charset="0"/>
              </a:rPr>
              <a:t> million agents, which move around the map of the country in accordance with the mobility plan of </a:t>
            </a:r>
            <a:r>
              <a:rPr lang="en-US" b="1" dirty="0" smtClean="0">
                <a:latin typeface="Palatino Linotype" pitchFamily="18" charset="0"/>
              </a:rPr>
              <a:t>4000×4000</a:t>
            </a:r>
            <a:r>
              <a:rPr lang="en-US" dirty="0" smtClean="0">
                <a:latin typeface="Palatino Linotype" pitchFamily="18" charset="0"/>
              </a:rPr>
              <a:t> dimensions, specified with the help of a gravity model. A simulation experiment was conducted on the </a:t>
            </a:r>
            <a:r>
              <a:rPr lang="en-US" b="1" dirty="0" smtClean="0">
                <a:latin typeface="Palatino Linotype" pitchFamily="18" charset="0"/>
              </a:rPr>
              <a:t>US National Model</a:t>
            </a:r>
            <a:r>
              <a:rPr lang="en-US" dirty="0" smtClean="0">
                <a:latin typeface="Palatino Linotype" pitchFamily="18" charset="0"/>
              </a:rPr>
              <a:t>, imitating the 300-day long process of spreading a disease, which is characterized by a 96-hour incubation period and a 48-hour infection period.</a:t>
            </a:r>
            <a:endParaRPr lang="en-US" dirty="0">
              <a:latin typeface="Palatino Linotype" pitchFamily="18" charset="0"/>
            </a:endParaRPr>
          </a:p>
        </p:txBody>
      </p:sp>
    </p:spTree>
    <p:extLst>
      <p:ext uri="{BB962C8B-B14F-4D97-AF65-F5344CB8AC3E}">
        <p14:creationId xmlns:p14="http://schemas.microsoft.com/office/powerpoint/2010/main" val="724638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TC101859868[[fn=Термический]]</Template>
  <TotalTime>5208</TotalTime>
  <Words>4018</Words>
  <Application>Microsoft Office PowerPoint</Application>
  <PresentationFormat>Экран (4:3)</PresentationFormat>
  <Paragraphs>168</Paragraphs>
  <Slides>40</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Decatur</vt:lpstr>
      <vt:lpstr>Application of Supercomputer Technologies in Agent - Based Models</vt:lpstr>
      <vt:lpstr>Introduction</vt:lpstr>
      <vt:lpstr>Introduction</vt:lpstr>
      <vt:lpstr>Experience of Some Scientists and Practical Experts</vt:lpstr>
      <vt:lpstr>Experience of Some Scientists and Practical Experts</vt:lpstr>
      <vt:lpstr>Experience of Some Scientists and Practical Experts</vt:lpstr>
      <vt:lpstr>Experience of Some Scientists and Practical Experts</vt:lpstr>
      <vt:lpstr>Experience of Some Scientists and Practical Experts</vt:lpstr>
      <vt:lpstr>Experience of Some Scientists and Practical Experts</vt:lpstr>
      <vt:lpstr>Experience of Some Scientists and Practical Experts</vt:lpstr>
      <vt:lpstr>Experience of Some Scientists and Practical Experts</vt:lpstr>
      <vt:lpstr>Adaptation of Agent-Based Models for The Supercomputer: Our Approach</vt:lpstr>
      <vt:lpstr>Adaptation of Agent-Based Models for The Supercomputer: Our Approach</vt:lpstr>
      <vt:lpstr>Parallel programming</vt:lpstr>
      <vt:lpstr>Specialization and Low-Level Optimization</vt:lpstr>
      <vt:lpstr>Selection of a Modeling Support System</vt:lpstr>
      <vt:lpstr>Selection of a Modeling Support System</vt:lpstr>
      <vt:lpstr>The initial agent -based model</vt:lpstr>
      <vt:lpstr>The initial agent -based model</vt:lpstr>
      <vt:lpstr>The initial agent -based model</vt:lpstr>
      <vt:lpstr>The initial agent -based model</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Results</vt:lpstr>
      <vt:lpstr>Results</vt:lpstr>
      <vt:lpstr>Time for calculating the model as a function of the number of processors</vt:lpstr>
      <vt:lpstr>Results</vt:lpstr>
      <vt:lpstr>Презентация PowerPoint</vt:lpstr>
    </vt:vector>
  </TitlesOfParts>
  <Company>CEMI RAS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form of mixed economy with rationing: agent - based approach.</dc:title>
  <dc:creator>Makarov</dc:creator>
  <cp:lastModifiedBy>Bakhtizin Albert</cp:lastModifiedBy>
  <cp:revision>52</cp:revision>
  <dcterms:created xsi:type="dcterms:W3CDTF">2012-08-29T12:23:39Z</dcterms:created>
  <dcterms:modified xsi:type="dcterms:W3CDTF">2014-11-05T19:04:24Z</dcterms:modified>
</cp:coreProperties>
</file>