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3" r:id="rId5"/>
    <p:sldId id="262" r:id="rId6"/>
    <p:sldId id="265" r:id="rId7"/>
    <p:sldId id="266" r:id="rId8"/>
    <p:sldId id="267" r:id="rId9"/>
    <p:sldId id="268" r:id="rId10"/>
    <p:sldId id="269" r:id="rId11"/>
    <p:sldId id="270" r:id="rId12"/>
    <p:sldId id="271" r:id="rId13"/>
    <p:sldId id="272" r:id="rId14"/>
    <p:sldId id="273" r:id="rId15"/>
    <p:sldId id="274" r:id="rId16"/>
    <p:sldId id="275" r:id="rId17"/>
    <p:sldId id="276" r:id="rId18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-1152" y="-8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2BF8AD-0626-4BA2-96FA-2FAC480821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96DE0D-8D9A-42B1-9FE2-D32E85AC0AD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C2234E-F2A6-484B-95DC-CE531BD0ECF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EA15326-C53F-4F2C-987A-6DB86D61FE9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F33A60-962C-4E48-A772-187FA56B562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2636BD3-06D0-4BA9-BA07-F31E764CF4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916AA4-EE9E-4486-A170-74F61A29F20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119EE1-C3E9-43C8-8058-3604E2A157D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5CF216-BBB2-4ED2-9E63-426E60626D4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E5AB77-DC77-4E6D-9D77-2EAAF8F13B5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79A7D63-BED6-4EE7-904B-37FFAA6D0C0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text styles</a:t>
            </a:r>
          </a:p>
          <a:p>
            <a:pPr lvl="1"/>
            <a:r>
              <a:rPr lang="ru-RU" smtClean="0"/>
              <a:t>Second level</a:t>
            </a:r>
          </a:p>
          <a:p>
            <a:pPr lvl="2"/>
            <a:r>
              <a:rPr lang="ru-RU" smtClean="0"/>
              <a:t>Third level</a:t>
            </a:r>
          </a:p>
          <a:p>
            <a:pPr lvl="3"/>
            <a:r>
              <a:rPr lang="ru-RU" smtClean="0"/>
              <a:t>Fourth level</a:t>
            </a:r>
          </a:p>
          <a:p>
            <a:pPr lvl="4"/>
            <a:r>
              <a:rPr lang="ru-RU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71F47D5B-D302-4C2F-BAC4-C74CD31A7558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4000"/>
              <a:t>О решении наиболее острых проблем российской экономики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400"/>
              <a:t>Макаров В.Л.</a:t>
            </a:r>
          </a:p>
          <a:p>
            <a:pPr>
              <a:lnSpc>
                <a:spcPct val="90000"/>
              </a:lnSpc>
            </a:pPr>
            <a:r>
              <a:rPr lang="ru-RU" sz="2400"/>
              <a:t>Московский Государственный Университет</a:t>
            </a:r>
          </a:p>
          <a:p>
            <a:pPr>
              <a:lnSpc>
                <a:spcPct val="90000"/>
              </a:lnSpc>
            </a:pPr>
            <a:r>
              <a:rPr lang="ru-RU" sz="2400"/>
              <a:t>Высшая Школа Государственного Администрирования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/>
              <a:t> Идеологическая пустота.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Информационные войны внутри и во вне.</a:t>
            </a:r>
          </a:p>
          <a:p>
            <a:r>
              <a:rPr lang="ru-RU"/>
              <a:t>Строительство справедливого общества</a:t>
            </a:r>
          </a:p>
          <a:p>
            <a:r>
              <a:rPr lang="ru-RU"/>
              <a:t>Строительство сильной державы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/>
              <a:t>Коррупция</a:t>
            </a:r>
            <a:r>
              <a:rPr lang="ru-RU" sz="6600"/>
              <a:t>.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Справедливость в оплате труда</a:t>
            </a:r>
          </a:p>
          <a:p>
            <a:r>
              <a:rPr lang="ru-RU"/>
              <a:t>Прозрачность финансовой деятельности с помощью Интернета</a:t>
            </a:r>
          </a:p>
          <a:p>
            <a:r>
              <a:rPr lang="ru-RU"/>
              <a:t>Институт взаимодействия госкорпораций и малого бизнеса</a:t>
            </a:r>
          </a:p>
          <a:p>
            <a:r>
              <a:rPr lang="ru-RU"/>
              <a:t>Равноправие соцкластеров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5400"/>
              <a:t>Национальный вопрос.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Формируется программа в области мигрантской политики</a:t>
            </a:r>
          </a:p>
          <a:p>
            <a:r>
              <a:rPr lang="ru-RU"/>
              <a:t>Смешанное федеративное устройство на базе территориальных и национальных особенностей.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/>
              <a:t>Единство страны.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Проектная экономика</a:t>
            </a:r>
          </a:p>
          <a:p>
            <a:r>
              <a:rPr lang="ru-RU"/>
              <a:t>Закон о стратегическом планировании</a:t>
            </a:r>
          </a:p>
          <a:p>
            <a:r>
              <a:rPr lang="ru-RU"/>
              <a:t>ТЕПР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Авторитет и эффективность власти.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Развитие гражданского общества</a:t>
            </a:r>
          </a:p>
          <a:p>
            <a:r>
              <a:rPr lang="ru-RU"/>
              <a:t>Равноправие соцкластеров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 </a:t>
            </a:r>
            <a:r>
              <a:rPr lang="ru-RU" sz="4000"/>
              <a:t>Диверсификация экономики и повышение её эффективности.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Защита отечественного производителя</a:t>
            </a:r>
          </a:p>
          <a:p>
            <a:r>
              <a:rPr lang="ru-RU"/>
              <a:t>Более широкое толкование эффективности (дороже, но своё)</a:t>
            </a:r>
          </a:p>
          <a:p>
            <a:r>
              <a:rPr lang="ru-RU"/>
              <a:t>Независимость (экономическая и финансовая)</a:t>
            </a:r>
          </a:p>
          <a:p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/>
              <a:t>Снижение всех видов рисков.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Продовольствие, лекарства</a:t>
            </a:r>
          </a:p>
          <a:p>
            <a:r>
              <a:rPr lang="ru-RU"/>
              <a:t>Доступность здравоохранения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Завоевание лидирующих позиций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Лидерство (космос, ядерная энергетика, образ жизни, духовность)</a:t>
            </a:r>
          </a:p>
          <a:p>
            <a:r>
              <a:rPr lang="ru-RU"/>
              <a:t>Информационные войны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Содержание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CC0000"/>
                </a:solidFill>
              </a:rPr>
              <a:t>10</a:t>
            </a:r>
            <a:r>
              <a:rPr lang="ru-RU"/>
              <a:t> главных проблем-1</a:t>
            </a:r>
            <a:br>
              <a:rPr lang="ru-RU"/>
            </a:br>
            <a:r>
              <a:rPr lang="ru-RU" sz="2400" i="1"/>
              <a:t>в порядке приоритетности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1. Тотальное неравенство: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в доходах;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в статусе, в том числе правовом;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в обеспечении услугами здравоохранения и образования;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между территориями;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/>
              <a:t>2. Алкоголизм, наркомания, безработица.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Умирающие города и деревни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Рождаемость и смертность, 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качество населения</a:t>
            </a:r>
          </a:p>
          <a:p>
            <a:pPr lvl="1">
              <a:lnSpc>
                <a:spcPct val="80000"/>
              </a:lnSpc>
              <a:buFontTx/>
              <a:buNone/>
            </a:pPr>
            <a:r>
              <a:rPr lang="ru-RU"/>
              <a:t>3. Идеологическая пустота.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Куда идём?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Национальная идея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Вопрос о справедливости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Дискуссии о патриотизме, десталинизации и пр.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CC0000"/>
                </a:solidFill>
              </a:rPr>
              <a:t>10</a:t>
            </a:r>
            <a:r>
              <a:rPr lang="ru-RU"/>
              <a:t> главных проблем-2</a:t>
            </a:r>
            <a:br>
              <a:rPr lang="ru-RU"/>
            </a:br>
            <a:r>
              <a:rPr lang="ru-RU" sz="2400" i="1"/>
              <a:t>в порядке приоритетности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2800"/>
              <a:t>4. Коррупция</a:t>
            </a:r>
            <a:r>
              <a:rPr lang="ru-RU" sz="3600"/>
              <a:t>. </a:t>
            </a:r>
          </a:p>
          <a:p>
            <a:pPr lvl="1"/>
            <a:r>
              <a:rPr lang="ru-RU" sz="1800"/>
              <a:t>Усиливает неравенство.</a:t>
            </a:r>
          </a:p>
          <a:p>
            <a:pPr lvl="1"/>
            <a:r>
              <a:rPr lang="ru-RU" sz="1800"/>
              <a:t>Разрушает понятие справедливости</a:t>
            </a:r>
          </a:p>
          <a:p>
            <a:pPr lvl="1"/>
            <a:r>
              <a:rPr lang="ru-RU" sz="1800"/>
              <a:t>Понижает уровень этики</a:t>
            </a:r>
          </a:p>
          <a:p>
            <a:pPr lvl="1"/>
            <a:r>
              <a:rPr lang="ru-RU" sz="1800"/>
              <a:t>исправляет перекосы в оплате труда врачей и тем самым спасает жизни</a:t>
            </a:r>
            <a:endParaRPr lang="ru-RU" sz="1600"/>
          </a:p>
          <a:p>
            <a:r>
              <a:rPr lang="ru-RU" sz="2800"/>
              <a:t>5. Национальный вопрос.</a:t>
            </a:r>
          </a:p>
          <a:p>
            <a:pPr lvl="1"/>
            <a:r>
              <a:rPr lang="ru-RU" sz="1800"/>
              <a:t>Вечный, но сейчас обострился</a:t>
            </a:r>
          </a:p>
          <a:p>
            <a:pPr lvl="1"/>
            <a:r>
              <a:rPr lang="ru-RU" sz="1800"/>
              <a:t>Миграция, мировая проблема</a:t>
            </a:r>
          </a:p>
          <a:p>
            <a:pPr lvl="1"/>
            <a:r>
              <a:rPr lang="ru-RU" sz="1800"/>
              <a:t>Кавказ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CC0000"/>
                </a:solidFill>
              </a:rPr>
              <a:t>10</a:t>
            </a:r>
            <a:r>
              <a:rPr lang="ru-RU"/>
              <a:t> главных проблем-3</a:t>
            </a:r>
            <a:br>
              <a:rPr lang="ru-RU"/>
            </a:br>
            <a:r>
              <a:rPr lang="ru-RU" sz="2400" i="1"/>
              <a:t>в порядке приоритетности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 sz="2800"/>
              <a:t>6. Единство страны. 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Федерализм, в том числе фискальный (распределение полномочий и ответственности между уровнями власти)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Правильное районирование</a:t>
            </a:r>
          </a:p>
          <a:p>
            <a:pPr lvl="1">
              <a:lnSpc>
                <a:spcPct val="80000"/>
              </a:lnSpc>
            </a:pPr>
            <a:r>
              <a:rPr lang="ru-RU" sz="1800"/>
              <a:t>ТЕПР</a:t>
            </a:r>
          </a:p>
          <a:p>
            <a:pPr>
              <a:lnSpc>
                <a:spcPct val="80000"/>
              </a:lnSpc>
            </a:pPr>
            <a:r>
              <a:rPr lang="ru-RU" sz="2800"/>
              <a:t>7. Авторитет и эффективность власти. </a:t>
            </a:r>
          </a:p>
          <a:p>
            <a:pPr lvl="2">
              <a:lnSpc>
                <a:spcPct val="80000"/>
              </a:lnSpc>
            </a:pPr>
            <a:r>
              <a:rPr lang="ru-RU" sz="1800"/>
              <a:t>Ощущение населением управляемости страной</a:t>
            </a:r>
          </a:p>
          <a:p>
            <a:pPr lvl="2">
              <a:lnSpc>
                <a:spcPct val="80000"/>
              </a:lnSpc>
            </a:pPr>
            <a:r>
              <a:rPr lang="ru-RU" sz="1800"/>
              <a:t>Соблюдение норм, порядка, </a:t>
            </a:r>
          </a:p>
          <a:p>
            <a:pPr lvl="2">
              <a:lnSpc>
                <a:spcPct val="80000"/>
              </a:lnSpc>
            </a:pPr>
            <a:r>
              <a:rPr lang="ru-RU" sz="1800"/>
              <a:t>исполнение законов и решений. </a:t>
            </a:r>
          </a:p>
          <a:p>
            <a:pPr lvl="2">
              <a:lnSpc>
                <a:spcPct val="80000"/>
              </a:lnSpc>
            </a:pPr>
            <a:r>
              <a:rPr lang="ru-RU" sz="1800"/>
              <a:t>Государственная дисциплина на всех уровнях.</a:t>
            </a:r>
          </a:p>
          <a:p>
            <a:pPr lvl="2">
              <a:lnSpc>
                <a:spcPct val="80000"/>
              </a:lnSpc>
            </a:pPr>
            <a:r>
              <a:rPr lang="ru-RU" sz="1800">
                <a:solidFill>
                  <a:srgbClr val="CC0000"/>
                </a:solidFill>
              </a:rPr>
              <a:t>Чувство безнадёжности при столкновении с проблемой</a:t>
            </a:r>
            <a:endParaRPr lang="ru-RU" sz="1800"/>
          </a:p>
          <a:p>
            <a:pPr>
              <a:lnSpc>
                <a:spcPct val="80000"/>
              </a:lnSpc>
              <a:buFontTx/>
              <a:buNone/>
            </a:pPr>
            <a:endParaRPr lang="ru-RU" sz="1800"/>
          </a:p>
          <a:p>
            <a:pPr>
              <a:lnSpc>
                <a:spcPct val="80000"/>
              </a:lnSpc>
            </a:pPr>
            <a:endParaRPr lang="ru-RU" sz="1800">
              <a:solidFill>
                <a:srgbClr val="CC0000"/>
              </a:solidFill>
            </a:endParaRPr>
          </a:p>
          <a:p>
            <a:pPr>
              <a:lnSpc>
                <a:spcPct val="80000"/>
              </a:lnSpc>
            </a:pPr>
            <a:endParaRPr lang="ru-RU" sz="16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-180975" y="260350"/>
            <a:ext cx="8229600" cy="1143000"/>
          </a:xfrm>
        </p:spPr>
        <p:txBody>
          <a:bodyPr/>
          <a:lstStyle/>
          <a:p>
            <a:r>
              <a:rPr lang="ru-RU">
                <a:solidFill>
                  <a:srgbClr val="CC0000"/>
                </a:solidFill>
              </a:rPr>
              <a:t>10</a:t>
            </a:r>
            <a:r>
              <a:rPr lang="ru-RU"/>
              <a:t> главных проблем-4</a:t>
            </a:r>
            <a:br>
              <a:rPr lang="ru-RU"/>
            </a:br>
            <a:r>
              <a:rPr lang="ru-RU" sz="2400" i="1"/>
              <a:t>в порядке приоритетности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ru-RU"/>
              <a:t>8. Диверсификация экономики и повышение её эффективности. 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Индустриализация, 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модернизация, 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6 –й уклад, 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био-экономика, 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скоростной транспорт)</a:t>
            </a:r>
          </a:p>
          <a:p>
            <a:pPr>
              <a:lnSpc>
                <a:spcPct val="80000"/>
              </a:lnSpc>
            </a:pPr>
            <a:r>
              <a:rPr lang="ru-RU" sz="3600"/>
              <a:t>9. Снижение всех видов рисков. 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Продовольственный, 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техногенные и природные катастрофы, независимость, </a:t>
            </a:r>
          </a:p>
          <a:p>
            <a:pPr lvl="1">
              <a:lnSpc>
                <a:spcPct val="80000"/>
              </a:lnSpc>
            </a:pPr>
            <a:r>
              <a:rPr lang="ru-RU" sz="2000"/>
              <a:t>качество пищи и лекарств</a:t>
            </a:r>
          </a:p>
          <a:p>
            <a:pPr lvl="1">
              <a:lnSpc>
                <a:spcPct val="80000"/>
              </a:lnSpc>
            </a:pPr>
            <a:r>
              <a:rPr lang="ru-RU" sz="2000">
                <a:solidFill>
                  <a:srgbClr val="CC0000"/>
                </a:solidFill>
              </a:rPr>
              <a:t>Незащищённость от произвола, необеспеченность будущего детей</a:t>
            </a:r>
          </a:p>
          <a:p>
            <a:pPr>
              <a:lnSpc>
                <a:spcPct val="80000"/>
              </a:lnSpc>
            </a:pPr>
            <a:endParaRPr lang="ru-RU" sz="18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>
                <a:solidFill>
                  <a:srgbClr val="CC0000"/>
                </a:solidFill>
              </a:rPr>
              <a:t>10</a:t>
            </a:r>
            <a:r>
              <a:rPr lang="ru-RU"/>
              <a:t> главных проблем-5</a:t>
            </a:r>
            <a:br>
              <a:rPr lang="ru-RU"/>
            </a:br>
            <a:r>
              <a:rPr lang="ru-RU" sz="2400" i="1"/>
              <a:t>в порядке приоритетности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10. Завоевание лидирующих позиций. </a:t>
            </a:r>
          </a:p>
          <a:p>
            <a:pPr lvl="1"/>
            <a:r>
              <a:rPr lang="ru-RU" sz="2400"/>
              <a:t>Космос, атомные ледоколы, </a:t>
            </a:r>
          </a:p>
          <a:p>
            <a:pPr lvl="1"/>
            <a:r>
              <a:rPr lang="ru-RU" sz="2400"/>
              <a:t>наука, </a:t>
            </a:r>
          </a:p>
          <a:p>
            <a:pPr lvl="1"/>
            <a:r>
              <a:rPr lang="ru-RU" sz="2400"/>
              <a:t>культура, </a:t>
            </a:r>
          </a:p>
          <a:p>
            <a:pPr lvl="1"/>
            <a:r>
              <a:rPr lang="ru-RU" sz="2400"/>
              <a:t>региональная валюта, </a:t>
            </a:r>
          </a:p>
          <a:p>
            <a:pPr lvl="1"/>
            <a:r>
              <a:rPr lang="ru-RU" sz="2400"/>
              <a:t>финансовый центр, </a:t>
            </a:r>
          </a:p>
          <a:p>
            <a:pPr lvl="1"/>
            <a:r>
              <a:rPr lang="ru-RU" sz="2400"/>
              <a:t>Туризм;</a:t>
            </a:r>
          </a:p>
          <a:p>
            <a:pPr lvl="1"/>
            <a:r>
              <a:rPr lang="ru-RU" sz="2400"/>
              <a:t>***************************************************</a:t>
            </a:r>
          </a:p>
          <a:p>
            <a:pPr lvl="1"/>
            <a:r>
              <a:rPr lang="ru-RU" sz="2400"/>
              <a:t>Духовная компонента: указание пути человечеству</a:t>
            </a:r>
          </a:p>
          <a:p>
            <a:endParaRPr lang="ru-RU" sz="280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000" i="1">
                <a:solidFill>
                  <a:srgbClr val="FF0000"/>
                </a:solidFill>
              </a:rPr>
              <a:t>Как решать проблемы</a:t>
            </a:r>
            <a:r>
              <a:rPr lang="ru-RU" sz="4000"/>
              <a:t> Неравенство.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Налоги (плоская шкала, на недвижимость) </a:t>
            </a:r>
          </a:p>
          <a:p>
            <a:r>
              <a:rPr lang="ru-RU"/>
              <a:t>Принцип равноправия всех соцкластеров (институты защиты прав, омбудсмены)</a:t>
            </a:r>
          </a:p>
          <a:p>
            <a:r>
              <a:rPr lang="ru-RU"/>
              <a:t>Оффшоры</a:t>
            </a:r>
          </a:p>
          <a:p>
            <a:r>
              <a:rPr lang="ru-RU"/>
              <a:t>Бюджетный федерализм</a:t>
            </a:r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  <a:p>
            <a:endParaRPr lang="ru-RU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/>
              <a:t>Алкоголизм, наркомания, безработица.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4000"/>
              <a:t>Транс-Евразийский Пояс</a:t>
            </a:r>
            <a:r>
              <a:rPr lang="en-US" sz="4000"/>
              <a:t> Razvitie </a:t>
            </a:r>
            <a:r>
              <a:rPr lang="ru-RU" sz="4000"/>
              <a:t>(ТЕПР), предложен Академией Наук России совместно с РЖД</a:t>
            </a:r>
          </a:p>
          <a:p>
            <a:r>
              <a:rPr lang="ru-RU" sz="4000"/>
              <a:t>Шелковый путь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18713</TotalTime>
  <Words>451</Words>
  <Application>Microsoft Office PowerPoint</Application>
  <PresentationFormat>Экран (4:3)</PresentationFormat>
  <Paragraphs>105</Paragraphs>
  <Slides>17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9" baseType="lpstr">
      <vt:lpstr>Arial</vt:lpstr>
      <vt:lpstr>Default Design</vt:lpstr>
      <vt:lpstr>О решении наиболее острых проблем российской экономики</vt:lpstr>
      <vt:lpstr>Содержание</vt:lpstr>
      <vt:lpstr>10 главных проблем-1 в порядке приоритетности</vt:lpstr>
      <vt:lpstr>10 главных проблем-2 в порядке приоритетности</vt:lpstr>
      <vt:lpstr>10 главных проблем-3 в порядке приоритетности</vt:lpstr>
      <vt:lpstr>10 главных проблем-4 в порядке приоритетности</vt:lpstr>
      <vt:lpstr>10 главных проблем-5 в порядке приоритетности</vt:lpstr>
      <vt:lpstr>Как решать проблемы Неравенство.</vt:lpstr>
      <vt:lpstr>Алкоголизм, наркомания, безработица.</vt:lpstr>
      <vt:lpstr> Идеологическая пустота.</vt:lpstr>
      <vt:lpstr>Коррупция.</vt:lpstr>
      <vt:lpstr>Национальный вопрос.</vt:lpstr>
      <vt:lpstr>Единство страны.</vt:lpstr>
      <vt:lpstr>Авторитет и эффективность власти.</vt:lpstr>
      <vt:lpstr> Диверсификация экономики и повышение её эффективности.</vt:lpstr>
      <vt:lpstr>Снижение всех видов рисков.</vt:lpstr>
      <vt:lpstr>Завоевание лидирующих позиций</vt:lpstr>
    </vt:vector>
  </TitlesOfParts>
  <Company>CEMI RAS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 решении наиболее острых проблем российской экономики</dc:title>
  <dc:creator>Makarov Valery</dc:creator>
  <cp:lastModifiedBy>ОИ</cp:lastModifiedBy>
  <cp:revision>20</cp:revision>
  <dcterms:created xsi:type="dcterms:W3CDTF">2014-03-20T09:36:49Z</dcterms:created>
  <dcterms:modified xsi:type="dcterms:W3CDTF">2014-04-02T09:34:15Z</dcterms:modified>
</cp:coreProperties>
</file>